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5"/>
  </p:notesMasterIdLst>
  <p:sldIdLst>
    <p:sldId id="294" r:id="rId2"/>
    <p:sldId id="278" r:id="rId3"/>
    <p:sldId id="279" r:id="rId4"/>
    <p:sldId id="290" r:id="rId5"/>
    <p:sldId id="301" r:id="rId6"/>
    <p:sldId id="302" r:id="rId7"/>
    <p:sldId id="298" r:id="rId8"/>
    <p:sldId id="304" r:id="rId9"/>
    <p:sldId id="299" r:id="rId10"/>
    <p:sldId id="305" r:id="rId11"/>
    <p:sldId id="306" r:id="rId12"/>
    <p:sldId id="307" r:id="rId13"/>
    <p:sldId id="310" r:id="rId1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608781-9CCE-ECFC-50A8-52811E947EC8}" name="Sophie Winter" initials="SW" userId="S::sophie.winter@student.hogent.be::e5ead5a5-0cc4-4759-be3e-5f5c5579c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750F4-21F9-4E3E-9352-6206732EF6E0}" v="1" dt="2023-03-28T14:36:00.027"/>
    <p1510:client id="{CCB68E34-DBC8-44AD-8271-3DB23F824CF8}" v="64" dt="2023-03-28T20:15:20.158"/>
    <p1510:client id="{EECC8A98-F686-439D-93CB-2FA25220171A}" v="90" dt="2023-03-28T19:37:08.02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99" autoAdjust="0"/>
  </p:normalViewPr>
  <p:slideViewPr>
    <p:cSldViewPr snapToGrid="0">
      <p:cViewPr varScale="1">
        <p:scale>
          <a:sx n="57" d="100"/>
          <a:sy n="57" d="100"/>
        </p:scale>
        <p:origin x="1651" y="53"/>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ormatiqu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agrilife.org/" TargetMode="External"/><Relationship Id="rId4" Type="http://schemas.openxmlformats.org/officeDocument/2006/relationships/hyperlink" Target="http://www.researchgate.ne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ormatiqu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agrilife.org/" TargetMode="External"/><Relationship Id="rId4" Type="http://schemas.openxmlformats.org/officeDocument/2006/relationships/hyperlink" Target="http://www.researchgate.ne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Picture source:</a:t>
            </a:r>
          </a:p>
          <a:p>
            <a:r>
              <a:rPr lang="en-US"/>
              <a:t>https://img.ifunny.co/images/183bb8a0ecebeab3c9660fd67bd8d6a595b6bec14dabff07f1b6f3b473df9c1f_1.jpg</a:t>
            </a:r>
          </a:p>
          <a:p>
            <a:endParaRPr lang="en-US"/>
          </a:p>
        </p:txBody>
      </p:sp>
    </p:spTree>
    <p:extLst>
      <p:ext uri="{BB962C8B-B14F-4D97-AF65-F5344CB8AC3E}">
        <p14:creationId xmlns:p14="http://schemas.microsoft.com/office/powerpoint/2010/main" val="57776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Evaluation of results: </a:t>
            </a:r>
          </a:p>
          <a:p>
            <a:r>
              <a:rPr lang="en-US"/>
              <a:t>Data on customer complaints (before and after the training) should be analyzed, to check if there are less complaints after the training. </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Evaluation of </a:t>
            </a:r>
            <a:r>
              <a:rPr lang="en-US" err="1"/>
              <a:t>behaviour</a:t>
            </a:r>
            <a:r>
              <a:rPr lang="en-US"/>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To evaluate the </a:t>
            </a:r>
            <a:r>
              <a:rPr lang="en-US" err="1"/>
              <a:t>behaviour</a:t>
            </a:r>
            <a:r>
              <a:rPr lang="en-US"/>
              <a:t> of the employees, supervisors or managers can see how the employees do their job and observe if there has been a change in behavior. This will help track the learning progress of employees, and it will also create appreciation from the supervisor towards the employee.</a:t>
            </a:r>
          </a:p>
          <a:p>
            <a:endParaRPr lang="en-US"/>
          </a:p>
          <a:p>
            <a:endParaRPr lang="en-NL"/>
          </a:p>
        </p:txBody>
      </p:sp>
    </p:spTree>
    <p:extLst>
      <p:ext uri="{BB962C8B-B14F-4D97-AF65-F5344CB8AC3E}">
        <p14:creationId xmlns:p14="http://schemas.microsoft.com/office/powerpoint/2010/main" val="275004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Evaluation of learning: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will put the employees in a difficult and challenging situation that could potentially happen on their job. This could be done via a role-play, or in real time on the job (e.g., with other employees disguised as customers). Then, we can judge the effectiveness of training by the way the employees handle the situation.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Evaluation of reaction: </a:t>
            </a:r>
          </a:p>
          <a:p>
            <a:r>
              <a:rPr lang="en-US" dirty="0"/>
              <a:t>We will give the employees a questionnaire with several questions regarding what was learned in the training. That way, we can test whether they know how to respond (theoretically) to the issue at hand. </a:t>
            </a:r>
          </a:p>
          <a:p>
            <a:endParaRPr lang="en-US" dirty="0"/>
          </a:p>
          <a:p>
            <a:endParaRPr lang="en-US" dirty="0"/>
          </a:p>
          <a:p>
            <a:r>
              <a:rPr lang="en-US" b="1" dirty="0"/>
              <a:t>Extra information</a:t>
            </a:r>
          </a:p>
          <a:p>
            <a:pPr marL="0" marR="0">
              <a:lnSpc>
                <a:spcPct val="107000"/>
              </a:lnSpc>
              <a:spcBef>
                <a:spcPts val="0"/>
              </a:spcBef>
              <a:spcAft>
                <a:spcPts val="0"/>
              </a:spcAft>
            </a:pPr>
            <a:r>
              <a:rPr lang="en-GB" sz="700" b="0" u="sng" dirty="0">
                <a:effectLst/>
                <a:latin typeface="Verdana" panose="020B0604030504040204" pitchFamily="34" charset="0"/>
                <a:ea typeface="Calibri" panose="020F0502020204030204" pitchFamily="34" charset="0"/>
                <a:cs typeface="Arial" panose="020B0604020202020204" pitchFamily="34" charset="0"/>
              </a:rPr>
              <a:t>Questionnaire (this is part of the evaluation of reaction):</a:t>
            </a:r>
            <a:endParaRPr lang="en-NL" sz="700" b="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Was the training useful for you?</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Did you learn something new?</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Were the topics/problems discussed enough?</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Were the problems discussed vital/have happened often in your flights?</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Would you suggest more/different topics?</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How well were the problematic situation acted: assess via clicking on a </a:t>
            </a:r>
            <a:r>
              <a:rPr lang="en-GB" sz="700" dirty="0">
                <a:effectLst/>
                <a:latin typeface="Segoe UI Emoji" panose="020B0502040204020203" pitchFamily="34" charset="0"/>
                <a:ea typeface="Calibri" panose="020F0502020204030204" pitchFamily="34" charset="0"/>
                <a:cs typeface="Segoe UI Emoji" panose="020B0502040204020203" pitchFamily="34" charset="0"/>
              </a:rPr>
              <a:t>🙂😐☹️</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How well were the solutions presented: </a:t>
            </a:r>
            <a:r>
              <a:rPr lang="en-GB" sz="7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700" dirty="0">
                <a:effectLst/>
                <a:latin typeface="Verdana" panose="020B0604030504040204" pitchFamily="34" charset="0"/>
                <a:ea typeface="Calibri" panose="020F0502020204030204" pitchFamily="34" charset="0"/>
                <a:cs typeface="Arial" panose="020B0604020202020204" pitchFamily="34" charset="0"/>
              </a:rPr>
              <a:t>.</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How well were the instructors and actors performing: 1-5 scale.</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 </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dirty="0">
                <a:effectLst/>
                <a:latin typeface="Verdana" panose="020B0604030504040204" pitchFamily="34" charset="0"/>
                <a:ea typeface="Calibri" panose="020F0502020204030204" pitchFamily="34" charset="0"/>
                <a:cs typeface="Arial" panose="020B0604020202020204" pitchFamily="34" charset="0"/>
              </a:rPr>
              <a:t> </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700" u="sng" dirty="0">
                <a:effectLst/>
                <a:latin typeface="Verdana" panose="020B0604030504040204" pitchFamily="34" charset="0"/>
                <a:ea typeface="Calibri" panose="020F0502020204030204" pitchFamily="34" charset="0"/>
                <a:cs typeface="Arial" panose="020B0604020202020204" pitchFamily="34" charset="0"/>
              </a:rPr>
              <a:t>Reflection</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700" dirty="0">
                <a:effectLst/>
                <a:latin typeface="Verdana" panose="020B0604030504040204" pitchFamily="34" charset="0"/>
                <a:ea typeface="Calibri" panose="020F0502020204030204" pitchFamily="34" charset="0"/>
                <a:cs typeface="Arial" panose="020B0604020202020204" pitchFamily="34" charset="0"/>
              </a:rPr>
              <a:t>As a reflection, we could also make the employee realise that what they have learned is essential to their job and that they have grown. (giving compliments + feedback)</a:t>
            </a:r>
            <a:endParaRPr lang="en-NL"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Tree>
    <p:extLst>
      <p:ext uri="{BB962C8B-B14F-4D97-AF65-F5344CB8AC3E}">
        <p14:creationId xmlns:p14="http://schemas.microsoft.com/office/powerpoint/2010/main" val="366867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Image sources: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NL" sz="700"/>
              <a:t>https://play-lh.googleusercontent.com/EAoDg62PBmZAUp5O7BYuwkmKz7IvO9f6tPs2j623xTSnDbXwPUv1ByqRtfkUtGbjwQ</a:t>
            </a:r>
            <a:endParaRPr lang="en-US" sz="700"/>
          </a:p>
          <a:p>
            <a:pPr marL="0" marR="0" lvl="0" indent="0" algn="l" defTabSz="457200" rtl="0" eaLnBrk="1" fontAlgn="auto" latinLnBrk="0" hangingPunct="1">
              <a:lnSpc>
                <a:spcPct val="100000"/>
              </a:lnSpc>
              <a:spcBef>
                <a:spcPts val="0"/>
              </a:spcBef>
              <a:spcAft>
                <a:spcPts val="0"/>
              </a:spcAft>
              <a:buClrTx/>
              <a:buSzTx/>
              <a:buFontTx/>
              <a:buNone/>
              <a:tabLst/>
              <a:defRPr/>
            </a:pPr>
            <a:r>
              <a:rPr lang="en-NL" sz="2000"/>
              <a:t>https://upload.wikimedia.org/wikipedia/commons/d/db/Nieuw_logo_Hogent_2018.jpg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L" sz="700"/>
          </a:p>
          <a:p>
            <a:endParaRPr lang="en-NL"/>
          </a:p>
        </p:txBody>
      </p:sp>
    </p:spTree>
    <p:extLst>
      <p:ext uri="{BB962C8B-B14F-4D97-AF65-F5344CB8AC3E}">
        <p14:creationId xmlns:p14="http://schemas.microsoft.com/office/powerpoint/2010/main" val="168074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Direct problems: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customers: </a:t>
            </a:r>
          </a:p>
          <a:p>
            <a:pPr marL="5143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dissatisfaction with menu (food/drink) offer on the plane</a:t>
            </a:r>
          </a:p>
          <a:p>
            <a:pPr marL="5143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overconsumption of alcohol on the plane </a:t>
            </a:r>
          </a:p>
          <a:p>
            <a:pPr marL="5143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not complying with crew instructions</a:t>
            </a:r>
          </a:p>
          <a:p>
            <a:pPr marL="5143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physical and/or verbal violence</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crew: overworking and stress -&gt; this might impact their performance at work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Indirect problems: </a:t>
            </a:r>
          </a:p>
          <a:p>
            <a:pPr marL="171450" indent="-171450" algn="l" rtl="0" fontAlgn="base">
              <a:buFont typeface="Arial" panose="020B0604020202020204" pitchFamily="34" charset="0"/>
              <a:buChar char="•"/>
            </a:pPr>
            <a:r>
              <a:rPr lang="en-US" sz="800" b="0" i="0" dirty="0">
                <a:solidFill>
                  <a:srgbClr val="000000"/>
                </a:solidFill>
                <a:effectLst/>
                <a:latin typeface="Calibri" panose="020F0502020204030204" pitchFamily="34" charset="0"/>
              </a:rPr>
              <a:t>Mishandled /lost baggage</a:t>
            </a:r>
          </a:p>
          <a:p>
            <a:pPr marL="171450" indent="-171450" algn="l" rtl="0" fontAlgn="base">
              <a:buFont typeface="Arial" panose="020B0604020202020204" pitchFamily="34" charset="0"/>
              <a:buChar char="•"/>
            </a:pPr>
            <a:r>
              <a:rPr lang="en-US" sz="800" b="0" i="0" dirty="0">
                <a:solidFill>
                  <a:srgbClr val="000000"/>
                </a:solidFill>
                <a:effectLst/>
                <a:latin typeface="Calibri" panose="020F0502020204030204" pitchFamily="34" charset="0"/>
              </a:rPr>
              <a:t>delays, flight cancellations</a:t>
            </a:r>
          </a:p>
          <a:p>
            <a:pPr marL="171450" indent="-171450" algn="l" rtl="0" fontAlgn="base">
              <a:buFont typeface="Arial" panose="020B0604020202020204" pitchFamily="34" charset="0"/>
              <a:buChar char="•"/>
            </a:pPr>
            <a:r>
              <a:rPr lang="en-US" sz="800" b="0" i="0" dirty="0">
                <a:solidFill>
                  <a:srgbClr val="000000"/>
                </a:solidFill>
                <a:effectLst/>
                <a:latin typeface="Calibri" panose="020F0502020204030204" pitchFamily="34" charset="0"/>
              </a:rPr>
              <a:t>strikes</a:t>
            </a:r>
          </a:p>
          <a:p>
            <a:pPr marL="171450" indent="-171450" algn="l" rtl="0" fontAlgn="base">
              <a:buFont typeface="Arial" panose="020B0604020202020204" pitchFamily="34" charset="0"/>
              <a:buChar char="•"/>
            </a:pPr>
            <a:r>
              <a:rPr lang="en-US" sz="800" b="0" i="0" dirty="0">
                <a:solidFill>
                  <a:srgbClr val="000000"/>
                </a:solidFill>
                <a:effectLst/>
                <a:latin typeface="Calibri" panose="020F0502020204030204" pitchFamily="34" charset="0"/>
              </a:rPr>
              <a:t>reservation problems</a:t>
            </a:r>
          </a:p>
          <a:p>
            <a:pPr marL="171450" indent="-171450" algn="l" rtl="0" fontAlgn="base">
              <a:buFont typeface="Arial" panose="020B0604020202020204" pitchFamily="34" charset="0"/>
              <a:buChar char="•"/>
            </a:pPr>
            <a:r>
              <a:rPr lang="en-US" sz="800" b="0" i="0" dirty="0">
                <a:solidFill>
                  <a:srgbClr val="000000"/>
                </a:solidFill>
                <a:effectLst/>
                <a:latin typeface="Calibri" panose="020F0502020204030204" pitchFamily="34" charset="0"/>
              </a:rPr>
              <a:t>passengers that are afraid of flight/anxiety/nervousness </a:t>
            </a:r>
          </a:p>
          <a:p>
            <a:pPr algn="l" rtl="0" fontAlgn="base"/>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endParaRPr lang="en-NL" dirty="0"/>
          </a:p>
        </p:txBody>
      </p:sp>
    </p:spTree>
    <p:extLst>
      <p:ext uri="{BB962C8B-B14F-4D97-AF65-F5344CB8AC3E}">
        <p14:creationId xmlns:p14="http://schemas.microsoft.com/office/powerpoint/2010/main" val="231217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rtl="0" fontAlgn="base"/>
            <a:r>
              <a:rPr lang="en-US" sz="1800" b="0" i="0">
                <a:solidFill>
                  <a:srgbClr val="000000"/>
                </a:solidFill>
                <a:effectLst/>
                <a:latin typeface="Arial" panose="020B0604020202020204" pitchFamily="34" charset="0"/>
              </a:rPr>
              <a:t>What is customer orientedness ? </a:t>
            </a:r>
            <a:endParaRPr lang="en-US" sz="20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000"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Arial" panose="020B0604020202020204" pitchFamily="34" charset="0"/>
              </a:rPr>
              <a:t>Customer orientation is a business philosophy that puts the needs of the customer over the needs of the business. The customer comes first and is always right. The approach of a company towards customers plays a big role with the sales of a product. This way of thinking aligns your business goals with your customer’s goal. Building a customer-oriented culture means recognizing that customers are the business. Customer-orientation is not only about customer service, but it requires support teams to master key customer service skills. This customer service creates loyalty when customers are satisfied.  </a:t>
            </a:r>
            <a:endParaRPr lang="en-US" sz="2000" b="0" i="0">
              <a:solidFill>
                <a:srgbClr val="000000"/>
              </a:solidFill>
              <a:effectLst/>
              <a:latin typeface="Segoe UI" panose="020B0502040204020203" pitchFamily="34" charset="0"/>
            </a:endParaRPr>
          </a:p>
          <a:p>
            <a:pPr marL="0" marR="0" algn="just">
              <a:spcBef>
                <a:spcPts val="0"/>
              </a:spcBef>
              <a:spcAft>
                <a:spcPts val="0"/>
              </a:spcAft>
            </a:pPr>
            <a:r>
              <a:rPr lang="en-US" sz="800" u="none">
                <a:solidFill>
                  <a:schemeClr val="accent6">
                    <a:lumMod val="75000"/>
                  </a:schemeClr>
                </a:solidFill>
                <a:effectLst/>
                <a:latin typeface="Arial" panose="020B0604020202020204" pitchFamily="34" charset="0"/>
              </a:rPr>
              <a:t>Sources: </a:t>
            </a:r>
          </a:p>
          <a:p>
            <a:pPr marL="0" marR="0" algn="just">
              <a:spcBef>
                <a:spcPts val="0"/>
              </a:spcBef>
              <a:spcAft>
                <a:spcPts val="0"/>
              </a:spcAft>
            </a:pPr>
            <a:r>
              <a:rPr lang="fr-FR" sz="800" u="sng">
                <a:solidFill>
                  <a:schemeClr val="accent6">
                    <a:lumMod val="75000"/>
                  </a:schemeClr>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www.formatiques.com</a:t>
            </a:r>
            <a:r>
              <a:rPr lang="fr-FR" sz="800">
                <a:solidFill>
                  <a:schemeClr val="accent6">
                    <a:lumMod val="75000"/>
                  </a:schemeClr>
                </a:solidFill>
                <a:effectLst/>
                <a:latin typeface="Arial" panose="020B0604020202020204" pitchFamily="34" charset="0"/>
                <a:ea typeface="Times New Roman" panose="02020603050405020304" pitchFamily="18" charset="0"/>
              </a:rPr>
              <a:t> </a:t>
            </a:r>
            <a:endParaRPr lang="en-NL" sz="800">
              <a:solidFill>
                <a:schemeClr val="accent6">
                  <a:lumMod val="75000"/>
                </a:schemeClr>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fr-FR" sz="800" u="sng">
                <a:solidFill>
                  <a:schemeClr val="accent6">
                    <a:lumMod val="75000"/>
                  </a:schemeClr>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www.researchgate.net</a:t>
            </a:r>
            <a:endParaRPr lang="en-NL" sz="800">
              <a:solidFill>
                <a:schemeClr val="accent6">
                  <a:lumMod val="75000"/>
                </a:schemeClr>
              </a:solidFill>
              <a:effectLst/>
              <a:latin typeface="Times New Roman" panose="02020603050405020304" pitchFamily="18" charset="0"/>
              <a:ea typeface="Times New Roman" panose="02020603050405020304" pitchFamily="18" charset="0"/>
            </a:endParaRPr>
          </a:p>
          <a:p>
            <a:r>
              <a:rPr lang="en-GB" sz="800" u="sng">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www.agrilife.org</a:t>
            </a:r>
            <a:endParaRPr lang="en-NL">
              <a:solidFill>
                <a:schemeClr val="accent6">
                  <a:lumMod val="75000"/>
                </a:schemeClr>
              </a:solidFill>
            </a:endParaRPr>
          </a:p>
          <a:p>
            <a:pPr marL="0" marR="0" algn="just">
              <a:spcBef>
                <a:spcPts val="0"/>
              </a:spcBef>
              <a:spcAft>
                <a:spcPts val="0"/>
              </a:spcAft>
            </a:pPr>
            <a:endParaRPr lang="en-NL" u="none">
              <a:solidFill>
                <a:schemeClr val="accent6">
                  <a:lumMod val="75000"/>
                </a:schemeClr>
              </a:solidFill>
            </a:endParaRPr>
          </a:p>
          <a:p>
            <a:endParaRPr lang="en-NL"/>
          </a:p>
        </p:txBody>
      </p:sp>
    </p:spTree>
    <p:extLst>
      <p:ext uri="{BB962C8B-B14F-4D97-AF65-F5344CB8AC3E}">
        <p14:creationId xmlns:p14="http://schemas.microsoft.com/office/powerpoint/2010/main" val="154510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just" rtl="0" fontAlgn="base"/>
            <a:r>
              <a:rPr lang="en-US" sz="800" b="0" i="0">
                <a:solidFill>
                  <a:srgbClr val="000000"/>
                </a:solidFill>
                <a:effectLst/>
                <a:latin typeface="Arial" panose="020B0604020202020204" pitchFamily="34" charset="0"/>
              </a:rPr>
              <a:t>How can you provide good customer service? </a:t>
            </a:r>
          </a:p>
          <a:p>
            <a:pPr algn="just" rtl="0" fontAlgn="base"/>
            <a:endParaRPr lang="en-US" sz="800" b="0" i="0">
              <a:solidFill>
                <a:srgbClr val="000000"/>
              </a:solidFill>
              <a:effectLst/>
              <a:latin typeface="Arial" panose="020B0604020202020204" pitchFamily="34" charset="0"/>
            </a:endParaRPr>
          </a:p>
          <a:p>
            <a:pPr algn="just" rtl="0" fontAlgn="base"/>
            <a:r>
              <a:rPr lang="en-US" sz="800" b="0" i="0">
                <a:solidFill>
                  <a:srgbClr val="000000"/>
                </a:solidFill>
                <a:effectLst/>
                <a:latin typeface="Arial" panose="020B0604020202020204" pitchFamily="34" charset="0"/>
              </a:rPr>
              <a:t>For example, in airplane’s industry with passengers and stewards of a flight.  The flight attendants have to work with empathy to respond and understand every passengers’ requests and needs. In the cabin, they have to work with agility, effective communication and active listening. Every seat has to be equipped with a tv screen, so that the passenger can be entertained during its journey. They also need to be comfortable with their seat and space. So, the stewards are always checking noises, lights, or illness of the customers. For that, basic human needs have to be fulfilled. In this case, if the company exceeds the customer's expectation  it’s a positive point because the customer will remember this service in a good way and also, that the customer-oriented strategy is a success.  </a:t>
            </a:r>
            <a:endParaRPr lang="en-US" sz="900" b="0" i="0">
              <a:solidFill>
                <a:srgbClr val="000000"/>
              </a:solidFill>
              <a:effectLst/>
              <a:latin typeface="Segoe UI" panose="020B0502040204020203" pitchFamily="34" charset="0"/>
            </a:endParaRPr>
          </a:p>
          <a:p>
            <a:pPr marL="0" marR="0" algn="just">
              <a:spcBef>
                <a:spcPts val="0"/>
              </a:spcBef>
              <a:spcAft>
                <a:spcPts val="0"/>
              </a:spcAft>
            </a:pPr>
            <a:r>
              <a:rPr lang="en-US" sz="100" u="none">
                <a:solidFill>
                  <a:schemeClr val="accent6">
                    <a:lumMod val="75000"/>
                  </a:schemeClr>
                </a:solidFill>
                <a:effectLst/>
                <a:latin typeface="Arial" panose="020B0604020202020204" pitchFamily="34" charset="0"/>
              </a:rPr>
              <a:t>Sources: </a:t>
            </a:r>
          </a:p>
          <a:p>
            <a:pPr marL="0" marR="0" algn="just">
              <a:spcBef>
                <a:spcPts val="0"/>
              </a:spcBef>
              <a:spcAft>
                <a:spcPts val="0"/>
              </a:spcAft>
            </a:pPr>
            <a:r>
              <a:rPr lang="fr-FR" sz="100" u="sng">
                <a:solidFill>
                  <a:schemeClr val="accent6">
                    <a:lumMod val="75000"/>
                  </a:schemeClr>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www.formatiques.com</a:t>
            </a:r>
            <a:r>
              <a:rPr lang="fr-FR" sz="100">
                <a:solidFill>
                  <a:schemeClr val="accent6">
                    <a:lumMod val="75000"/>
                  </a:schemeClr>
                </a:solidFill>
                <a:effectLst/>
                <a:latin typeface="Arial" panose="020B0604020202020204" pitchFamily="34" charset="0"/>
                <a:ea typeface="Times New Roman" panose="02020603050405020304" pitchFamily="18" charset="0"/>
              </a:rPr>
              <a:t> </a:t>
            </a:r>
            <a:endParaRPr lang="en-NL" sz="100">
              <a:solidFill>
                <a:schemeClr val="accent6">
                  <a:lumMod val="75000"/>
                </a:schemeClr>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fr-FR" sz="100" u="sng">
                <a:solidFill>
                  <a:schemeClr val="accent6">
                    <a:lumMod val="75000"/>
                  </a:schemeClr>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www.researchgate.net</a:t>
            </a:r>
            <a:endParaRPr lang="en-NL" sz="100">
              <a:solidFill>
                <a:schemeClr val="accent6">
                  <a:lumMod val="75000"/>
                </a:schemeClr>
              </a:solidFill>
              <a:effectLst/>
              <a:latin typeface="Times New Roman" panose="02020603050405020304" pitchFamily="18" charset="0"/>
              <a:ea typeface="Times New Roman" panose="02020603050405020304" pitchFamily="18" charset="0"/>
            </a:endParaRPr>
          </a:p>
          <a:p>
            <a:r>
              <a:rPr lang="en-GB" sz="100" u="sng">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www.agrilife.org</a:t>
            </a:r>
            <a:endParaRPr lang="en-NL">
              <a:solidFill>
                <a:schemeClr val="accent6">
                  <a:lumMod val="75000"/>
                </a:schemeClr>
              </a:solidFill>
            </a:endParaRPr>
          </a:p>
          <a:p>
            <a:endParaRPr lang="en-NL"/>
          </a:p>
        </p:txBody>
      </p:sp>
    </p:spTree>
    <p:extLst>
      <p:ext uri="{BB962C8B-B14F-4D97-AF65-F5344CB8AC3E}">
        <p14:creationId xmlns:p14="http://schemas.microsoft.com/office/powerpoint/2010/main" val="319665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sz="1800" b="0" i="0" dirty="0">
                <a:solidFill>
                  <a:srgbClr val="000000"/>
                </a:solidFill>
                <a:effectLst/>
                <a:latin typeface="Calibri" panose="020F0502020204030204" pitchFamily="34" charset="0"/>
              </a:rPr>
              <a:t>We will use Role-play because it is related to improving interpersonal skills. </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The trainees will have to deal with real life situations in which a customer problematic behaviour appears.  </a:t>
            </a:r>
            <a:br>
              <a:rPr lang="en-GB" sz="1800" b="0" i="0" dirty="0">
                <a:solidFill>
                  <a:srgbClr val="000000"/>
                </a:solidFill>
                <a:effectLst/>
                <a:latin typeface="Calibri" panose="020F0502020204030204" pitchFamily="34" charset="0"/>
              </a:rPr>
            </a:br>
            <a:br>
              <a:rPr lang="en-GB" sz="1800" b="0" i="0" dirty="0">
                <a:solidFill>
                  <a:srgbClr val="000000"/>
                </a:solidFill>
                <a:effectLst/>
                <a:latin typeface="Calibri" panose="020F0502020204030204" pitchFamily="34" charset="0"/>
              </a:rPr>
            </a:br>
            <a:r>
              <a:rPr lang="en-GB" sz="1800" b="0" i="0" dirty="0">
                <a:solidFill>
                  <a:srgbClr val="2D2D2D"/>
                </a:solidFill>
                <a:effectLst/>
                <a:latin typeface="Calibri" panose="020F0502020204030204" pitchFamily="34" charset="0"/>
              </a:rPr>
              <a:t>Role-play training is an active learning strategy that requires participants to perform realistic scenarios under the supervision of a trainer or facilitator. For instance, participants might simulate the interaction between an employee and a customer. The facilitator can then provide feedback regarding the participants' performances. </a:t>
            </a:r>
            <a:br>
              <a:rPr lang="en-GB" sz="1800" b="0" i="0" dirty="0">
                <a:solidFill>
                  <a:srgbClr val="2D2D2D"/>
                </a:solidFill>
                <a:effectLst/>
                <a:latin typeface="Calibri" panose="020F0502020204030204" pitchFamily="34" charset="0"/>
              </a:rPr>
            </a:br>
            <a:endParaRPr lang="en-GB" sz="1800" b="0" i="0" dirty="0">
              <a:solidFill>
                <a:srgbClr val="2D2D2D"/>
              </a:solidFill>
              <a:effectLst/>
              <a:latin typeface="Calibri" panose="020F0502020204030204" pitchFamily="34" charset="0"/>
            </a:endParaRPr>
          </a:p>
          <a:p>
            <a:r>
              <a:rPr lang="en-US" sz="1800" dirty="0"/>
              <a:t>Trainees are presented with real-life situations with problematic customer behaviors.</a:t>
            </a:r>
          </a:p>
          <a:p>
            <a:r>
              <a:rPr lang="en-US" sz="1800" dirty="0"/>
              <a:t>Based on a couple of prompts, the trainees act out a scenario of a customer /plane passenger/ or customers and members of the cabin crew. In that scenario they try to find a solution for solving the problematic behavior/issue that arose.</a:t>
            </a:r>
          </a:p>
          <a:p>
            <a:r>
              <a:rPr lang="en-US" sz="1800" dirty="0"/>
              <a:t>They receive feedback from the trainer, which involves psychological explanations about the reason for the customer behavior and a way to actually behave or solve the issue. </a:t>
            </a:r>
          </a:p>
          <a:p>
            <a:endParaRPr lang="en-GB" sz="1800" b="0" i="0" dirty="0">
              <a:solidFill>
                <a:srgbClr val="2D2D2D"/>
              </a:solidFill>
              <a:effectLst/>
              <a:latin typeface="Calibri" panose="020F0502020204030204" pitchFamily="34" charset="0"/>
            </a:endParaRPr>
          </a:p>
          <a:p>
            <a:br>
              <a:rPr lang="en-GB" sz="1800" b="0" i="0" dirty="0">
                <a:solidFill>
                  <a:srgbClr val="2D2D2D"/>
                </a:solidFill>
                <a:effectLst/>
                <a:latin typeface="Calibri" panose="020F0502020204030204" pitchFamily="34" charset="0"/>
              </a:rPr>
            </a:br>
            <a:endParaRPr lang="en-GB" dirty="0"/>
          </a:p>
        </p:txBody>
      </p:sp>
    </p:spTree>
    <p:extLst>
      <p:ext uri="{BB962C8B-B14F-4D97-AF65-F5344CB8AC3E}">
        <p14:creationId xmlns:p14="http://schemas.microsoft.com/office/powerpoint/2010/main" val="172171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GB" dirty="0"/>
          </a:p>
        </p:txBody>
      </p:sp>
    </p:spTree>
    <p:extLst>
      <p:ext uri="{BB962C8B-B14F-4D97-AF65-F5344CB8AC3E}">
        <p14:creationId xmlns:p14="http://schemas.microsoft.com/office/powerpoint/2010/main" val="414785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GB" dirty="0"/>
          </a:p>
        </p:txBody>
      </p:sp>
    </p:spTree>
    <p:extLst>
      <p:ext uri="{BB962C8B-B14F-4D97-AF65-F5344CB8AC3E}">
        <p14:creationId xmlns:p14="http://schemas.microsoft.com/office/powerpoint/2010/main" val="153806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Before training: </a:t>
            </a:r>
          </a:p>
          <a:p>
            <a:r>
              <a:rPr lang="en-US"/>
              <a:t>We will explain how serious the problem of bad customers might be (including numbers and/or real examples), and we will explain the consequences of not being able to cope with bad customer/passenger </a:t>
            </a:r>
            <a:r>
              <a:rPr lang="en-US" err="1"/>
              <a:t>behaviour</a:t>
            </a:r>
            <a:r>
              <a:rPr lang="en-US"/>
              <a:t> (e.g., losing customers, bad brand reputation). Thus, we make it clear how this training is important for the employees’ jobs. </a:t>
            </a:r>
          </a:p>
          <a:p>
            <a:r>
              <a:rPr lang="en-US"/>
              <a:t>After training: </a:t>
            </a:r>
          </a:p>
          <a:p>
            <a:r>
              <a:rPr lang="en-US"/>
              <a:t>We will conduct a booster session through blended learning (i.e., an in-person role play training and e-learning). Two months after the role-play has taken place, we will test via an online game how the employees will react in certain situations. That way, we can observe what was learned, and employees can refresh their knowledge.  </a:t>
            </a:r>
          </a:p>
          <a:p>
            <a:endParaRPr lang="en-NL"/>
          </a:p>
        </p:txBody>
      </p:sp>
    </p:spTree>
    <p:extLst>
      <p:ext uri="{BB962C8B-B14F-4D97-AF65-F5344CB8AC3E}">
        <p14:creationId xmlns:p14="http://schemas.microsoft.com/office/powerpoint/2010/main" val="304279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47AE7-415A-D9AF-F9AA-286CDC9D0726}"/>
              </a:ext>
            </a:extLst>
          </p:cNvPr>
          <p:cNvSpPr>
            <a:spLocks noGrp="1"/>
          </p:cNvSpPr>
          <p:nvPr>
            <p:ph type="sldNum" sz="quarter" idx="12"/>
          </p:nvPr>
        </p:nvSpPr>
        <p:spPr/>
        <p:txBody>
          <a:bodyPr/>
          <a:lstStyle/>
          <a:p>
            <a:fld id="{48F63A3B-78C7-47BE-AE5E-E10140E04643}" type="slidenum">
              <a:rPr lang="en-US" smtClean="0"/>
              <a:t>1</a:t>
            </a:fld>
            <a:endParaRPr lang="en-US"/>
          </a:p>
        </p:txBody>
      </p:sp>
      <p:pic>
        <p:nvPicPr>
          <p:cNvPr id="2052" name="Picture 4">
            <a:extLst>
              <a:ext uri="{FF2B5EF4-FFF2-40B4-BE49-F238E27FC236}">
                <a16:creationId xmlns:a16="http://schemas.microsoft.com/office/drawing/2014/main" id="{0953D5C0-6CB8-CC06-5AB6-9A7F52077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374" y="1179739"/>
            <a:ext cx="6205251" cy="449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6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B1F0-0977-D469-25B2-7E05D88B065B}"/>
              </a:ext>
            </a:extLst>
          </p:cNvPr>
          <p:cNvSpPr>
            <a:spLocks noGrp="1"/>
          </p:cNvSpPr>
          <p:nvPr>
            <p:ph type="title"/>
          </p:nvPr>
        </p:nvSpPr>
        <p:spPr>
          <a:xfrm>
            <a:off x="3572445" y="585788"/>
            <a:ext cx="9300591" cy="1425892"/>
          </a:xfrm>
        </p:spPr>
        <p:txBody>
          <a:bodyPr/>
          <a:lstStyle/>
          <a:p>
            <a:r>
              <a:rPr lang="en-US">
                <a:solidFill>
                  <a:schemeClr val="accent6">
                    <a:lumMod val="75000"/>
                  </a:schemeClr>
                </a:solidFill>
              </a:rPr>
              <a:t>how to boost </a:t>
            </a:r>
            <a:br>
              <a:rPr lang="en-US">
                <a:solidFill>
                  <a:schemeClr val="accent6">
                    <a:lumMod val="75000"/>
                  </a:schemeClr>
                </a:solidFill>
              </a:rPr>
            </a:br>
            <a:r>
              <a:rPr lang="en-US">
                <a:solidFill>
                  <a:schemeClr val="accent6">
                    <a:lumMod val="75000"/>
                  </a:schemeClr>
                </a:solidFill>
              </a:rPr>
              <a:t>transfer</a:t>
            </a:r>
            <a:endParaRPr lang="en-NL">
              <a:solidFill>
                <a:schemeClr val="accent6">
                  <a:lumMod val="75000"/>
                </a:schemeClr>
              </a:solidFill>
            </a:endParaRPr>
          </a:p>
        </p:txBody>
      </p:sp>
      <p:sp>
        <p:nvSpPr>
          <p:cNvPr id="4" name="Text Placeholder 3">
            <a:extLst>
              <a:ext uri="{FF2B5EF4-FFF2-40B4-BE49-F238E27FC236}">
                <a16:creationId xmlns:a16="http://schemas.microsoft.com/office/drawing/2014/main" id="{CCAD089E-ABE6-EA9C-8BE9-83D58C6CE8A7}"/>
              </a:ext>
            </a:extLst>
          </p:cNvPr>
          <p:cNvSpPr>
            <a:spLocks noGrp="1"/>
          </p:cNvSpPr>
          <p:nvPr>
            <p:ph type="body" idx="1"/>
          </p:nvPr>
        </p:nvSpPr>
        <p:spPr>
          <a:xfrm>
            <a:off x="3685032" y="2502156"/>
            <a:ext cx="3822192" cy="411480"/>
          </a:xfrm>
        </p:spPr>
        <p:txBody>
          <a:bodyPr/>
          <a:lstStyle/>
          <a:p>
            <a:r>
              <a:rPr lang="en-US" sz="2000">
                <a:solidFill>
                  <a:schemeClr val="accent6">
                    <a:lumMod val="75000"/>
                  </a:schemeClr>
                </a:solidFill>
              </a:rPr>
              <a:t>before training</a:t>
            </a:r>
            <a:endParaRPr lang="en-NL" sz="2000">
              <a:solidFill>
                <a:schemeClr val="accent6">
                  <a:lumMod val="75000"/>
                </a:schemeClr>
              </a:solidFill>
            </a:endParaRPr>
          </a:p>
        </p:txBody>
      </p:sp>
      <p:sp>
        <p:nvSpPr>
          <p:cNvPr id="6" name="Content Placeholder 5">
            <a:extLst>
              <a:ext uri="{FF2B5EF4-FFF2-40B4-BE49-F238E27FC236}">
                <a16:creationId xmlns:a16="http://schemas.microsoft.com/office/drawing/2014/main" id="{63441642-1859-7951-2D43-D83322240822}"/>
              </a:ext>
            </a:extLst>
          </p:cNvPr>
          <p:cNvSpPr>
            <a:spLocks noGrp="1"/>
          </p:cNvSpPr>
          <p:nvPr>
            <p:ph sz="half" idx="2"/>
          </p:nvPr>
        </p:nvSpPr>
        <p:spPr>
          <a:xfrm>
            <a:off x="3685032" y="3048764"/>
            <a:ext cx="3741928" cy="3684588"/>
          </a:xfrm>
        </p:spPr>
        <p:txBody>
          <a:bodyPr/>
          <a:lstStyle/>
          <a:p>
            <a:r>
              <a:rPr lang="en-US" sz="1800">
                <a:solidFill>
                  <a:schemeClr val="accent6">
                    <a:lumMod val="75000"/>
                  </a:schemeClr>
                </a:solidFill>
              </a:rPr>
              <a:t>Explain importance of training </a:t>
            </a:r>
          </a:p>
          <a:p>
            <a:r>
              <a:rPr lang="en-US" sz="1800">
                <a:solidFill>
                  <a:schemeClr val="accent6">
                    <a:lumMod val="75000"/>
                  </a:schemeClr>
                </a:solidFill>
              </a:rPr>
              <a:t>Explain consequences of low customer orientedness (e.g., losing customers, bad brand reputation)</a:t>
            </a:r>
          </a:p>
          <a:p>
            <a:endParaRPr lang="en-US" sz="1800">
              <a:solidFill>
                <a:schemeClr val="accent6">
                  <a:lumMod val="75000"/>
                </a:schemeClr>
              </a:solidFill>
            </a:endParaRPr>
          </a:p>
          <a:p>
            <a:pPr>
              <a:buFont typeface="Wingdings" panose="05000000000000000000" pitchFamily="2" charset="2"/>
              <a:buChar char="Ø"/>
            </a:pPr>
            <a:r>
              <a:rPr lang="en-US" sz="1800">
                <a:solidFill>
                  <a:schemeClr val="accent6">
                    <a:lumMod val="75000"/>
                  </a:schemeClr>
                </a:solidFill>
              </a:rPr>
              <a:t>Clear objectives of the training</a:t>
            </a:r>
          </a:p>
        </p:txBody>
      </p:sp>
      <p:sp>
        <p:nvSpPr>
          <p:cNvPr id="7" name="Text Placeholder 6">
            <a:extLst>
              <a:ext uri="{FF2B5EF4-FFF2-40B4-BE49-F238E27FC236}">
                <a16:creationId xmlns:a16="http://schemas.microsoft.com/office/drawing/2014/main" id="{2ACD4B70-FED7-EC16-C132-55F7E920B2E2}"/>
              </a:ext>
            </a:extLst>
          </p:cNvPr>
          <p:cNvSpPr>
            <a:spLocks noGrp="1"/>
          </p:cNvSpPr>
          <p:nvPr>
            <p:ph type="body" sz="quarter" idx="3"/>
          </p:nvPr>
        </p:nvSpPr>
        <p:spPr>
          <a:xfrm>
            <a:off x="7713980" y="2502156"/>
            <a:ext cx="3822192" cy="411480"/>
          </a:xfrm>
        </p:spPr>
        <p:txBody>
          <a:bodyPr/>
          <a:lstStyle/>
          <a:p>
            <a:r>
              <a:rPr lang="en-US" sz="2000">
                <a:solidFill>
                  <a:schemeClr val="accent6">
                    <a:lumMod val="75000"/>
                  </a:schemeClr>
                </a:solidFill>
              </a:rPr>
              <a:t>after training</a:t>
            </a:r>
            <a:endParaRPr lang="en-NL" sz="2000">
              <a:solidFill>
                <a:schemeClr val="accent6">
                  <a:lumMod val="75000"/>
                </a:schemeClr>
              </a:solidFill>
            </a:endParaRPr>
          </a:p>
        </p:txBody>
      </p:sp>
      <p:sp>
        <p:nvSpPr>
          <p:cNvPr id="8" name="Content Placeholder 7">
            <a:extLst>
              <a:ext uri="{FF2B5EF4-FFF2-40B4-BE49-F238E27FC236}">
                <a16:creationId xmlns:a16="http://schemas.microsoft.com/office/drawing/2014/main" id="{6EE560AA-ACBB-9037-1C91-7889066BDF04}"/>
              </a:ext>
            </a:extLst>
          </p:cNvPr>
          <p:cNvSpPr>
            <a:spLocks noGrp="1"/>
          </p:cNvSpPr>
          <p:nvPr>
            <p:ph sz="quarter" idx="4"/>
          </p:nvPr>
        </p:nvSpPr>
        <p:spPr>
          <a:xfrm>
            <a:off x="7754112" y="3048764"/>
            <a:ext cx="3741928" cy="3684588"/>
          </a:xfrm>
        </p:spPr>
        <p:txBody>
          <a:bodyPr/>
          <a:lstStyle/>
          <a:p>
            <a:r>
              <a:rPr lang="en-US" sz="1800">
                <a:solidFill>
                  <a:schemeClr val="accent6">
                    <a:lumMod val="75000"/>
                  </a:schemeClr>
                </a:solidFill>
              </a:rPr>
              <a:t>Booster session including blended learning </a:t>
            </a:r>
          </a:p>
          <a:p>
            <a:r>
              <a:rPr lang="en-US" sz="1800">
                <a:solidFill>
                  <a:schemeClr val="accent6">
                    <a:lumMod val="75000"/>
                  </a:schemeClr>
                </a:solidFill>
              </a:rPr>
              <a:t>In-person role play and e-learning to observe reactions of team members in specific situations </a:t>
            </a:r>
          </a:p>
          <a:p>
            <a:endParaRPr lang="en-US" sz="1800">
              <a:solidFill>
                <a:schemeClr val="accent6">
                  <a:lumMod val="75000"/>
                </a:schemeClr>
              </a:solidFill>
            </a:endParaRPr>
          </a:p>
          <a:p>
            <a:pPr>
              <a:buFont typeface="Wingdings" panose="05000000000000000000" pitchFamily="2" charset="2"/>
              <a:buChar char="Ø"/>
            </a:pPr>
            <a:r>
              <a:rPr lang="en-US" sz="1800">
                <a:solidFill>
                  <a:schemeClr val="accent6">
                    <a:lumMod val="75000"/>
                  </a:schemeClr>
                </a:solidFill>
              </a:rPr>
              <a:t>Refresh knowledge, fill learning gaps</a:t>
            </a:r>
          </a:p>
          <a:p>
            <a:endParaRPr lang="en-NL" sz="1800">
              <a:solidFill>
                <a:schemeClr val="accent6">
                  <a:lumMod val="75000"/>
                </a:schemeClr>
              </a:solidFill>
            </a:endParaRPr>
          </a:p>
        </p:txBody>
      </p:sp>
      <p:sp>
        <p:nvSpPr>
          <p:cNvPr id="5" name="Slide Number Placeholder 4">
            <a:extLst>
              <a:ext uri="{FF2B5EF4-FFF2-40B4-BE49-F238E27FC236}">
                <a16:creationId xmlns:a16="http://schemas.microsoft.com/office/drawing/2014/main" id="{64AB87AB-3031-5236-BEA1-BC3D8E57B7BA}"/>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9276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9EF0-2A8F-B96B-35D3-EA9EA2F16164}"/>
              </a:ext>
            </a:extLst>
          </p:cNvPr>
          <p:cNvSpPr>
            <a:spLocks noGrp="1"/>
          </p:cNvSpPr>
          <p:nvPr>
            <p:ph type="title"/>
          </p:nvPr>
        </p:nvSpPr>
        <p:spPr>
          <a:xfrm>
            <a:off x="1228148" y="1185863"/>
            <a:ext cx="5693664" cy="1484185"/>
          </a:xfrm>
        </p:spPr>
        <p:txBody>
          <a:bodyPr/>
          <a:lstStyle/>
          <a:p>
            <a:r>
              <a:rPr lang="en-US">
                <a:solidFill>
                  <a:schemeClr val="accent6">
                    <a:lumMod val="75000"/>
                  </a:schemeClr>
                </a:solidFill>
              </a:rPr>
              <a:t>evaluation of effectiveness</a:t>
            </a:r>
            <a:endParaRPr lang="en-NL">
              <a:solidFill>
                <a:schemeClr val="accent6">
                  <a:lumMod val="75000"/>
                </a:schemeClr>
              </a:solidFill>
            </a:endParaRPr>
          </a:p>
        </p:txBody>
      </p:sp>
      <p:sp>
        <p:nvSpPr>
          <p:cNvPr id="3" name="Content Placeholder 2">
            <a:extLst>
              <a:ext uri="{FF2B5EF4-FFF2-40B4-BE49-F238E27FC236}">
                <a16:creationId xmlns:a16="http://schemas.microsoft.com/office/drawing/2014/main" id="{4AE0CB20-8489-1694-27C5-B4D7B0A765F4}"/>
              </a:ext>
            </a:extLst>
          </p:cNvPr>
          <p:cNvSpPr>
            <a:spLocks noGrp="1"/>
          </p:cNvSpPr>
          <p:nvPr>
            <p:ph idx="1"/>
          </p:nvPr>
        </p:nvSpPr>
        <p:spPr>
          <a:xfrm>
            <a:off x="1228147" y="2770632"/>
            <a:ext cx="5693665" cy="3873056"/>
          </a:xfrm>
        </p:spPr>
        <p:txBody>
          <a:bodyPr/>
          <a:lstStyle/>
          <a:p>
            <a:r>
              <a:rPr lang="en-US" sz="2000">
                <a:solidFill>
                  <a:schemeClr val="accent6">
                    <a:lumMod val="75000"/>
                  </a:schemeClr>
                </a:solidFill>
              </a:rPr>
              <a:t>Evaluation of results: </a:t>
            </a:r>
          </a:p>
          <a:p>
            <a:r>
              <a:rPr lang="en-US" sz="1800">
                <a:solidFill>
                  <a:schemeClr val="accent6">
                    <a:lumMod val="75000"/>
                  </a:schemeClr>
                </a:solidFill>
              </a:rPr>
              <a:t>Analysis of data on customer complaints before and after training </a:t>
            </a:r>
          </a:p>
          <a:p>
            <a:pPr marL="285750" indent="-285750">
              <a:buFont typeface="Wingdings" panose="05000000000000000000" pitchFamily="2" charset="2"/>
              <a:buChar char="Ø"/>
            </a:pPr>
            <a:r>
              <a:rPr lang="en-US" sz="1800">
                <a:solidFill>
                  <a:schemeClr val="accent6">
                    <a:lumMod val="75000"/>
                  </a:schemeClr>
                </a:solidFill>
              </a:rPr>
              <a:t>Check if number of complaints has changed</a:t>
            </a:r>
          </a:p>
          <a:p>
            <a:pPr marL="285750" indent="-285750">
              <a:buFont typeface="Wingdings" panose="05000000000000000000" pitchFamily="2" charset="2"/>
              <a:buChar char="Ø"/>
            </a:pPr>
            <a:endParaRPr lang="en-US" sz="1800">
              <a:solidFill>
                <a:schemeClr val="accent6">
                  <a:lumMod val="75000"/>
                </a:schemeClr>
              </a:solidFill>
            </a:endParaRPr>
          </a:p>
          <a:p>
            <a:r>
              <a:rPr lang="en-US" sz="2000">
                <a:solidFill>
                  <a:schemeClr val="accent6">
                    <a:lumMod val="75000"/>
                  </a:schemeClr>
                </a:solidFill>
              </a:rPr>
              <a:t>Evaluation of </a:t>
            </a:r>
            <a:r>
              <a:rPr lang="en-US" sz="2000" err="1">
                <a:solidFill>
                  <a:schemeClr val="accent6">
                    <a:lumMod val="75000"/>
                  </a:schemeClr>
                </a:solidFill>
              </a:rPr>
              <a:t>behaviour</a:t>
            </a:r>
            <a:r>
              <a:rPr lang="en-US" sz="2000">
                <a:solidFill>
                  <a:schemeClr val="accent6">
                    <a:lumMod val="75000"/>
                  </a:schemeClr>
                </a:solidFill>
              </a:rPr>
              <a:t>: </a:t>
            </a:r>
          </a:p>
          <a:p>
            <a:r>
              <a:rPr lang="en-US" sz="1800">
                <a:solidFill>
                  <a:schemeClr val="accent6">
                    <a:lumMod val="75000"/>
                  </a:schemeClr>
                </a:solidFill>
              </a:rPr>
              <a:t>Supervisors observe employee </a:t>
            </a:r>
            <a:r>
              <a:rPr lang="en-US" sz="1800" err="1">
                <a:solidFill>
                  <a:schemeClr val="accent6">
                    <a:lumMod val="75000"/>
                  </a:schemeClr>
                </a:solidFill>
              </a:rPr>
              <a:t>behaviour</a:t>
            </a:r>
            <a:r>
              <a:rPr lang="en-US" sz="1800">
                <a:solidFill>
                  <a:schemeClr val="accent6">
                    <a:lumMod val="75000"/>
                  </a:schemeClr>
                </a:solidFill>
              </a:rPr>
              <a:t> </a:t>
            </a:r>
          </a:p>
          <a:p>
            <a:pPr marL="457200" indent="-457200">
              <a:buFont typeface="Wingdings" panose="05000000000000000000" pitchFamily="2" charset="2"/>
              <a:buChar char="Ø"/>
            </a:pPr>
            <a:r>
              <a:rPr lang="en-US" sz="1800">
                <a:solidFill>
                  <a:schemeClr val="accent6">
                    <a:lumMod val="75000"/>
                  </a:schemeClr>
                </a:solidFill>
              </a:rPr>
              <a:t>Appreciation from supervisors, track learning progress of employees</a:t>
            </a:r>
          </a:p>
          <a:p>
            <a:endParaRPr lang="en-US" sz="1800">
              <a:solidFill>
                <a:schemeClr val="accent6">
                  <a:lumMod val="75000"/>
                </a:schemeClr>
              </a:solidFill>
            </a:endParaRPr>
          </a:p>
        </p:txBody>
      </p:sp>
    </p:spTree>
    <p:extLst>
      <p:ext uri="{BB962C8B-B14F-4D97-AF65-F5344CB8AC3E}">
        <p14:creationId xmlns:p14="http://schemas.microsoft.com/office/powerpoint/2010/main" val="373419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E0D2-9C87-E4F1-A938-E272B96C47AB}"/>
              </a:ext>
            </a:extLst>
          </p:cNvPr>
          <p:cNvSpPr>
            <a:spLocks noGrp="1"/>
          </p:cNvSpPr>
          <p:nvPr>
            <p:ph type="title"/>
          </p:nvPr>
        </p:nvSpPr>
        <p:spPr>
          <a:xfrm>
            <a:off x="2471740" y="1319784"/>
            <a:ext cx="6766560" cy="1331976"/>
          </a:xfrm>
        </p:spPr>
        <p:txBody>
          <a:bodyPr/>
          <a:lstStyle/>
          <a:p>
            <a:r>
              <a:rPr lang="en-US">
                <a:solidFill>
                  <a:schemeClr val="accent6">
                    <a:lumMod val="75000"/>
                  </a:schemeClr>
                </a:solidFill>
              </a:rPr>
              <a:t>evaluation of effectiveness</a:t>
            </a:r>
            <a:endParaRPr lang="en-NL">
              <a:solidFill>
                <a:schemeClr val="accent6">
                  <a:lumMod val="75000"/>
                </a:schemeClr>
              </a:solidFill>
            </a:endParaRPr>
          </a:p>
        </p:txBody>
      </p:sp>
      <p:sp>
        <p:nvSpPr>
          <p:cNvPr id="3" name="Content Placeholder 2">
            <a:extLst>
              <a:ext uri="{FF2B5EF4-FFF2-40B4-BE49-F238E27FC236}">
                <a16:creationId xmlns:a16="http://schemas.microsoft.com/office/drawing/2014/main" id="{694981A2-4B74-51C7-090F-A7CB8E38F2DF}"/>
              </a:ext>
            </a:extLst>
          </p:cNvPr>
          <p:cNvSpPr>
            <a:spLocks noGrp="1"/>
          </p:cNvSpPr>
          <p:nvPr>
            <p:ph idx="1"/>
          </p:nvPr>
        </p:nvSpPr>
        <p:spPr>
          <a:xfrm>
            <a:off x="2582367" y="2837688"/>
            <a:ext cx="6557960" cy="3005900"/>
          </a:xfrm>
        </p:spPr>
        <p:txBody>
          <a:bodyPr/>
          <a:lstStyle/>
          <a:p>
            <a:pPr>
              <a:lnSpc>
                <a:spcPct val="150000"/>
              </a:lnSpc>
            </a:pPr>
            <a:r>
              <a:rPr lang="en-US" sz="2000">
                <a:solidFill>
                  <a:schemeClr val="accent6">
                    <a:lumMod val="75000"/>
                  </a:schemeClr>
                </a:solidFill>
              </a:rPr>
              <a:t>Evaluation of learning: </a:t>
            </a:r>
          </a:p>
          <a:p>
            <a:pPr>
              <a:lnSpc>
                <a:spcPct val="150000"/>
              </a:lnSpc>
            </a:pPr>
            <a:r>
              <a:rPr lang="en-US" sz="1800">
                <a:solidFill>
                  <a:schemeClr val="accent6">
                    <a:lumMod val="75000"/>
                  </a:schemeClr>
                </a:solidFill>
              </a:rPr>
              <a:t>Role play/on-the-job: put employees in a challenging situation </a:t>
            </a:r>
            <a:br>
              <a:rPr lang="en-US" sz="1800">
                <a:solidFill>
                  <a:schemeClr val="accent6">
                    <a:lumMod val="75000"/>
                  </a:schemeClr>
                </a:solidFill>
              </a:rPr>
            </a:br>
            <a:r>
              <a:rPr lang="en-US" sz="1800">
                <a:solidFill>
                  <a:schemeClr val="accent6">
                    <a:lumMod val="75000"/>
                  </a:schemeClr>
                </a:solidFill>
              </a:rPr>
              <a:t>and observe employee reactions </a:t>
            </a:r>
          </a:p>
          <a:p>
            <a:pPr marL="285750" indent="-285750">
              <a:lnSpc>
                <a:spcPct val="150000"/>
              </a:lnSpc>
              <a:buFont typeface="Wingdings" panose="05000000000000000000" pitchFamily="2" charset="2"/>
              <a:buChar char="Ø"/>
            </a:pPr>
            <a:r>
              <a:rPr lang="en-US" sz="1800">
                <a:solidFill>
                  <a:schemeClr val="accent6">
                    <a:lumMod val="75000"/>
                  </a:schemeClr>
                </a:solidFill>
              </a:rPr>
              <a:t>Judge training effectiveness based on </a:t>
            </a:r>
            <a:r>
              <a:rPr lang="en-US" sz="1800" err="1">
                <a:solidFill>
                  <a:schemeClr val="accent6">
                    <a:lumMod val="75000"/>
                  </a:schemeClr>
                </a:solidFill>
              </a:rPr>
              <a:t>behaviour</a:t>
            </a:r>
            <a:r>
              <a:rPr lang="en-US" sz="1800">
                <a:solidFill>
                  <a:schemeClr val="accent6">
                    <a:lumMod val="75000"/>
                  </a:schemeClr>
                </a:solidFill>
              </a:rPr>
              <a:t> of employees</a:t>
            </a:r>
          </a:p>
          <a:p>
            <a:pPr>
              <a:lnSpc>
                <a:spcPct val="150000"/>
              </a:lnSpc>
            </a:pPr>
            <a:endParaRPr lang="en-NL" sz="1800">
              <a:solidFill>
                <a:schemeClr val="accent6">
                  <a:lumMod val="75000"/>
                </a:schemeClr>
              </a:solidFill>
            </a:endParaRPr>
          </a:p>
          <a:p>
            <a:pPr>
              <a:lnSpc>
                <a:spcPct val="150000"/>
              </a:lnSpc>
            </a:pPr>
            <a:r>
              <a:rPr lang="en-US" sz="2000">
                <a:solidFill>
                  <a:schemeClr val="accent6">
                    <a:lumMod val="75000"/>
                  </a:schemeClr>
                </a:solidFill>
              </a:rPr>
              <a:t>Evaluation of reaction:</a:t>
            </a:r>
          </a:p>
          <a:p>
            <a:pPr>
              <a:lnSpc>
                <a:spcPct val="150000"/>
              </a:lnSpc>
            </a:pPr>
            <a:r>
              <a:rPr lang="en-US" sz="1800">
                <a:solidFill>
                  <a:schemeClr val="accent6">
                    <a:lumMod val="75000"/>
                  </a:schemeClr>
                </a:solidFill>
              </a:rPr>
              <a:t>Questionnaire related to topics of the training</a:t>
            </a:r>
          </a:p>
          <a:p>
            <a:pPr marL="285750" indent="-285750">
              <a:lnSpc>
                <a:spcPct val="150000"/>
              </a:lnSpc>
              <a:buFont typeface="Wingdings" panose="05000000000000000000" pitchFamily="2" charset="2"/>
              <a:buChar char="Ø"/>
            </a:pPr>
            <a:r>
              <a:rPr lang="en-US" sz="1800">
                <a:solidFill>
                  <a:schemeClr val="accent6">
                    <a:lumMod val="75000"/>
                  </a:schemeClr>
                </a:solidFill>
              </a:rPr>
              <a:t>Test knowledge and reactions of employees</a:t>
            </a:r>
          </a:p>
          <a:p>
            <a:pPr>
              <a:lnSpc>
                <a:spcPct val="150000"/>
              </a:lnSpc>
            </a:pPr>
            <a:endParaRPr lang="en-US" sz="1800">
              <a:solidFill>
                <a:schemeClr val="accent6">
                  <a:lumMod val="75000"/>
                </a:schemeClr>
              </a:solidFill>
            </a:endParaRPr>
          </a:p>
        </p:txBody>
      </p:sp>
      <p:sp>
        <p:nvSpPr>
          <p:cNvPr id="4" name="Slide Number Placeholder 3">
            <a:extLst>
              <a:ext uri="{FF2B5EF4-FFF2-40B4-BE49-F238E27FC236}">
                <a16:creationId xmlns:a16="http://schemas.microsoft.com/office/drawing/2014/main" id="{74E8D327-6F6B-1791-FC93-6E026A4BB28B}"/>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232081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a:solidFill>
                  <a:schemeClr val="accent6">
                    <a:lumMod val="75000"/>
                  </a:schemeClr>
                </a:solidFill>
              </a:rPr>
              <a:t>THANK YOU!</a:t>
            </a:r>
          </a:p>
        </p:txBody>
      </p:sp>
    </p:spTree>
    <p:extLst>
      <p:ext uri="{BB962C8B-B14F-4D97-AF65-F5344CB8AC3E}">
        <p14:creationId xmlns:p14="http://schemas.microsoft.com/office/powerpoint/2010/main" val="19103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364488"/>
            <a:ext cx="5385816" cy="1927352"/>
          </a:xfrm>
        </p:spPr>
        <p:txBody>
          <a:bodyPr/>
          <a:lstStyle/>
          <a:p>
            <a:r>
              <a:rPr lang="en-US">
                <a:solidFill>
                  <a:schemeClr val="accent6">
                    <a:lumMod val="75000"/>
                  </a:schemeClr>
                </a:solidFill>
              </a:rPr>
              <a:t>customer orientedness training</a:t>
            </a:r>
            <a:br>
              <a:rPr lang="en-US">
                <a:solidFill>
                  <a:schemeClr val="accent6">
                    <a:lumMod val="75000"/>
                  </a:schemeClr>
                </a:solidFill>
              </a:rPr>
            </a:br>
            <a:endParaRPr lang="en-US">
              <a:solidFill>
                <a:schemeClr val="accent6">
                  <a:lumMod val="75000"/>
                </a:schemeClr>
              </a:solidFill>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483864"/>
            <a:ext cx="3493008" cy="1392936"/>
          </a:xfrm>
        </p:spPr>
        <p:txBody>
          <a:bodyPr/>
          <a:lstStyle/>
          <a:p>
            <a:r>
              <a:rPr lang="en-US" sz="1800" err="1">
                <a:solidFill>
                  <a:schemeClr val="accent6">
                    <a:lumMod val="75000"/>
                  </a:schemeClr>
                </a:solidFill>
              </a:rPr>
              <a:t>Yasemi</a:t>
            </a:r>
            <a:r>
              <a:rPr lang="en-US" sz="1800">
                <a:solidFill>
                  <a:schemeClr val="accent6">
                    <a:lumMod val="75000"/>
                  </a:schemeClr>
                </a:solidFill>
              </a:rPr>
              <a:t> </a:t>
            </a:r>
            <a:r>
              <a:rPr lang="en-US" sz="1800" err="1">
                <a:solidFill>
                  <a:schemeClr val="accent6">
                    <a:lumMod val="75000"/>
                  </a:schemeClr>
                </a:solidFill>
              </a:rPr>
              <a:t>Froissard</a:t>
            </a:r>
            <a:r>
              <a:rPr lang="en-US" sz="1800">
                <a:solidFill>
                  <a:schemeClr val="accent6">
                    <a:lumMod val="75000"/>
                  </a:schemeClr>
                </a:solidFill>
              </a:rPr>
              <a:t> Caballero, Dilara </a:t>
            </a:r>
            <a:r>
              <a:rPr lang="en-US" sz="1800" err="1">
                <a:solidFill>
                  <a:schemeClr val="accent6">
                    <a:lumMod val="75000"/>
                  </a:schemeClr>
                </a:solidFill>
              </a:rPr>
              <a:t>Nalçacı</a:t>
            </a:r>
            <a:r>
              <a:rPr lang="en-US" sz="1800">
                <a:solidFill>
                  <a:schemeClr val="accent6">
                    <a:lumMod val="75000"/>
                  </a:schemeClr>
                </a:solidFill>
              </a:rPr>
              <a:t>, Renée Nijssen, Antonia Vasileva, Veronika </a:t>
            </a:r>
            <a:r>
              <a:rPr lang="en-US" sz="1800" err="1">
                <a:solidFill>
                  <a:schemeClr val="accent6">
                    <a:lumMod val="75000"/>
                  </a:schemeClr>
                </a:solidFill>
              </a:rPr>
              <a:t>Vyvialová</a:t>
            </a:r>
            <a:r>
              <a:rPr lang="en-US" sz="1800">
                <a:solidFill>
                  <a:schemeClr val="accent6">
                    <a:lumMod val="75000"/>
                  </a:schemeClr>
                </a:solidFill>
              </a:rPr>
              <a:t>, Sophie Winter</a:t>
            </a:r>
          </a:p>
        </p:txBody>
      </p:sp>
      <p:pic>
        <p:nvPicPr>
          <p:cNvPr id="1026" name="Picture 2">
            <a:extLst>
              <a:ext uri="{FF2B5EF4-FFF2-40B4-BE49-F238E27FC236}">
                <a16:creationId xmlns:a16="http://schemas.microsoft.com/office/drawing/2014/main" id="{7997B85A-E1A5-7D76-3B5E-550EF021F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 y="4751362"/>
            <a:ext cx="1768817" cy="1768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9DA383-3DBC-6036-D918-3846F7578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960" y="4542297"/>
            <a:ext cx="1784258" cy="178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6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a:solidFill>
                  <a:schemeClr val="accent6">
                    <a:lumMod val="75000"/>
                  </a:schemeClr>
                </a:solidFill>
                <a:latin typeface="Arial Black" panose="020B0604020202020204" pitchFamily="34" charset="0"/>
                <a:ea typeface="Arial Regular" pitchFamily="34" charset="-122"/>
                <a:cs typeface="Arial Black" panose="020B0604020202020204" pitchFamily="34" charset="0"/>
              </a:rPr>
              <a:t>AGENDA</a:t>
            </a:r>
            <a:endParaRPr lang="en-US" sz="4400" b="1">
              <a:solidFill>
                <a:schemeClr val="accent6">
                  <a:lumMod val="75000"/>
                </a:schemeClr>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marL="457200" indent="-457200">
              <a:buFont typeface="+mj-lt"/>
              <a:buAutoNum type="arabicPeriod"/>
            </a:pPr>
            <a:r>
              <a:rPr lang="en-US">
                <a:solidFill>
                  <a:schemeClr val="accent6">
                    <a:lumMod val="75000"/>
                  </a:schemeClr>
                </a:solidFill>
              </a:rPr>
              <a:t>Problems at Spirit Airlines</a:t>
            </a:r>
          </a:p>
          <a:p>
            <a:pPr marL="457200" indent="-457200">
              <a:buFont typeface="+mj-lt"/>
              <a:buAutoNum type="arabicPeriod"/>
            </a:pPr>
            <a:r>
              <a:rPr lang="en-US">
                <a:solidFill>
                  <a:schemeClr val="accent6">
                    <a:lumMod val="75000"/>
                  </a:schemeClr>
                </a:solidFill>
              </a:rPr>
              <a:t>About customer orientedness​</a:t>
            </a:r>
          </a:p>
          <a:p>
            <a:pPr marL="457200" indent="-457200">
              <a:buFont typeface="+mj-lt"/>
              <a:buAutoNum type="arabicPeriod"/>
            </a:pPr>
            <a:r>
              <a:rPr lang="en-US">
                <a:solidFill>
                  <a:schemeClr val="accent6">
                    <a:lumMod val="75000"/>
                  </a:schemeClr>
                </a:solidFill>
              </a:rPr>
              <a:t>Training overview</a:t>
            </a:r>
          </a:p>
          <a:p>
            <a:pPr marL="457200" indent="-457200">
              <a:buFont typeface="+mj-lt"/>
              <a:buAutoNum type="arabicPeriod"/>
            </a:pPr>
            <a:r>
              <a:rPr lang="en-US">
                <a:solidFill>
                  <a:schemeClr val="accent6">
                    <a:lumMod val="75000"/>
                  </a:schemeClr>
                </a:solidFill>
              </a:rPr>
              <a:t>​How to boost transfer</a:t>
            </a:r>
          </a:p>
          <a:p>
            <a:pPr marL="457200" indent="-457200">
              <a:buFont typeface="+mj-lt"/>
              <a:buAutoNum type="arabicPeriod"/>
            </a:pPr>
            <a:r>
              <a:rPr lang="en-US">
                <a:solidFill>
                  <a:schemeClr val="accent6">
                    <a:lumMod val="75000"/>
                  </a:schemeClr>
                </a:solidFill>
              </a:rPr>
              <a:t>Evaluation of effectiveness</a:t>
            </a:r>
          </a:p>
          <a:p>
            <a:pPr marL="457200" indent="-457200">
              <a:buFont typeface="+mj-lt"/>
              <a:buAutoNum type="arabicPeriod"/>
            </a:pPr>
            <a:r>
              <a:rPr lang="en-US">
                <a:solidFill>
                  <a:schemeClr val="accent6">
                    <a:lumMod val="75000"/>
                  </a:schemeClr>
                </a:solidFill>
              </a:rPr>
              <a:t>​Sources</a:t>
            </a:r>
          </a:p>
          <a:p>
            <a:endParaRPr lang="en-US">
              <a:solidFill>
                <a:schemeClr val="accent6">
                  <a:lumMod val="75000"/>
                </a:schemeClr>
              </a:solidFill>
            </a:endParaRPr>
          </a:p>
        </p:txBody>
      </p:sp>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731520"/>
            <a:ext cx="8165592" cy="1280160"/>
          </a:xfrm>
        </p:spPr>
        <p:txBody>
          <a:bodyPr/>
          <a:lstStyle/>
          <a:p>
            <a:r>
              <a:rPr lang="en-US">
                <a:solidFill>
                  <a:schemeClr val="accent6">
                    <a:lumMod val="75000"/>
                  </a:schemeClr>
                </a:solidFill>
              </a:rPr>
              <a:t>Problems at spirit airlines</a:t>
            </a:r>
            <a:br>
              <a:rPr lang="en-US">
                <a:solidFill>
                  <a:schemeClr val="accent6">
                    <a:lumMod val="75000"/>
                  </a:schemeClr>
                </a:solidFill>
              </a:rPr>
            </a:br>
            <a:endParaRPr lang="en-US">
              <a:solidFill>
                <a:schemeClr val="accent6">
                  <a:lumMod val="75000"/>
                </a:schemeClr>
              </a:solidFill>
            </a:endParaRP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solidFill>
                  <a:schemeClr val="accent6">
                    <a:lumMod val="75000"/>
                  </a:schemeClr>
                </a:solidFill>
              </a:rPr>
              <a:t>4</a:t>
            </a:fld>
            <a:endParaRPr lang="en-US">
              <a:solidFill>
                <a:schemeClr val="accent6">
                  <a:lumMod val="75000"/>
                </a:schemeClr>
              </a:solidFill>
            </a:endParaRPr>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p:txBody>
          <a:bodyPr/>
          <a:lstStyle/>
          <a:p>
            <a:r>
              <a:rPr lang="en-US">
                <a:solidFill>
                  <a:schemeClr val="accent6">
                    <a:lumMod val="75000"/>
                  </a:schemeClr>
                </a:solidFill>
              </a:rPr>
              <a:t>Direct problems</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p:txBody>
          <a:bodyPr/>
          <a:lstStyle/>
          <a:p>
            <a:r>
              <a:rPr lang="en-US" sz="1600">
                <a:solidFill>
                  <a:schemeClr val="accent6">
                    <a:lumMod val="75000"/>
                  </a:schemeClr>
                </a:solidFill>
              </a:rPr>
              <a:t>Customers: </a:t>
            </a:r>
          </a:p>
          <a:p>
            <a:pPr lvl="1"/>
            <a:r>
              <a:rPr lang="en-US" sz="1400">
                <a:solidFill>
                  <a:schemeClr val="accent6">
                    <a:lumMod val="75000"/>
                  </a:schemeClr>
                </a:solidFill>
              </a:rPr>
              <a:t>Dissatisfaction with the service on the plane </a:t>
            </a:r>
          </a:p>
          <a:p>
            <a:pPr lvl="1"/>
            <a:r>
              <a:rPr lang="en-US" sz="1400">
                <a:solidFill>
                  <a:schemeClr val="accent6">
                    <a:lumMod val="75000"/>
                  </a:schemeClr>
                </a:solidFill>
              </a:rPr>
              <a:t>Overconsumption of alcohol</a:t>
            </a:r>
          </a:p>
          <a:p>
            <a:pPr lvl="1"/>
            <a:r>
              <a:rPr lang="en-US" sz="1400">
                <a:solidFill>
                  <a:schemeClr val="accent6">
                    <a:lumMod val="75000"/>
                  </a:schemeClr>
                </a:solidFill>
              </a:rPr>
              <a:t>Not complying with instructions </a:t>
            </a:r>
          </a:p>
          <a:p>
            <a:pPr lvl="1"/>
            <a:r>
              <a:rPr lang="en-US" sz="1400">
                <a:solidFill>
                  <a:schemeClr val="accent6">
                    <a:lumMod val="75000"/>
                  </a:schemeClr>
                </a:solidFill>
              </a:rPr>
              <a:t>Physical and/or verbal violence </a:t>
            </a:r>
          </a:p>
          <a:p>
            <a:pPr marL="338328" lvl="1" indent="0">
              <a:buNone/>
            </a:pPr>
            <a:endParaRPr lang="en-US" sz="1400">
              <a:solidFill>
                <a:schemeClr val="accent6">
                  <a:lumMod val="75000"/>
                </a:schemeClr>
              </a:solidFill>
            </a:endParaRPr>
          </a:p>
          <a:p>
            <a:r>
              <a:rPr lang="en-US" sz="1600">
                <a:solidFill>
                  <a:schemeClr val="accent6">
                    <a:lumMod val="75000"/>
                  </a:schemeClr>
                </a:solidFill>
              </a:rPr>
              <a:t>Crew: </a:t>
            </a:r>
          </a:p>
          <a:p>
            <a:pPr lvl="1"/>
            <a:r>
              <a:rPr lang="en-US" sz="1400">
                <a:solidFill>
                  <a:schemeClr val="accent6">
                    <a:lumMod val="75000"/>
                  </a:schemeClr>
                </a:solidFill>
              </a:rPr>
              <a:t>Overworking and stress </a:t>
            </a:r>
          </a:p>
          <a:p>
            <a:pPr lvl="1">
              <a:buFont typeface="Wingdings" panose="05000000000000000000" pitchFamily="2" charset="2"/>
              <a:buChar char="Ø"/>
            </a:pPr>
            <a:r>
              <a:rPr lang="en-US" sz="1400">
                <a:solidFill>
                  <a:schemeClr val="accent6">
                    <a:lumMod val="75000"/>
                  </a:schemeClr>
                </a:solidFill>
              </a:rPr>
              <a:t>Negative impact on performance</a:t>
            </a:r>
          </a:p>
          <a:p>
            <a:pPr lvl="1"/>
            <a:endParaRPr lang="en-US" sz="1400">
              <a:solidFill>
                <a:schemeClr val="accent6">
                  <a:lumMod val="75000"/>
                </a:schemeClr>
              </a:solidFill>
            </a:endParaRPr>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p:txBody>
          <a:bodyPr/>
          <a:lstStyle/>
          <a:p>
            <a:r>
              <a:rPr lang="en-US">
                <a:solidFill>
                  <a:schemeClr val="accent6">
                    <a:lumMod val="75000"/>
                  </a:schemeClr>
                </a:solidFill>
              </a:rPr>
              <a:t>indirect problems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p:txBody>
          <a:bodyPr/>
          <a:lstStyle/>
          <a:p>
            <a:r>
              <a:rPr lang="en-US" sz="1600">
                <a:solidFill>
                  <a:schemeClr val="accent6">
                    <a:lumMod val="75000"/>
                  </a:schemeClr>
                </a:solidFill>
              </a:rPr>
              <a:t>Mishandled or lost baggage</a:t>
            </a:r>
          </a:p>
          <a:p>
            <a:r>
              <a:rPr lang="en-US" sz="1600">
                <a:solidFill>
                  <a:schemeClr val="accent6">
                    <a:lumMod val="75000"/>
                  </a:schemeClr>
                </a:solidFill>
              </a:rPr>
              <a:t>Delays and flight cancellations</a:t>
            </a:r>
          </a:p>
          <a:p>
            <a:r>
              <a:rPr lang="en-US" sz="1600">
                <a:solidFill>
                  <a:schemeClr val="accent6">
                    <a:lumMod val="75000"/>
                  </a:schemeClr>
                </a:solidFill>
              </a:rPr>
              <a:t>Strikes</a:t>
            </a:r>
          </a:p>
          <a:p>
            <a:r>
              <a:rPr lang="en-US" sz="1600">
                <a:solidFill>
                  <a:schemeClr val="accent6">
                    <a:lumMod val="75000"/>
                  </a:schemeClr>
                </a:solidFill>
              </a:rPr>
              <a:t>Reservation problems</a:t>
            </a:r>
          </a:p>
          <a:p>
            <a:r>
              <a:rPr lang="en-US" sz="1600">
                <a:solidFill>
                  <a:schemeClr val="accent6">
                    <a:lumMod val="75000"/>
                  </a:schemeClr>
                </a:solidFill>
              </a:rPr>
              <a:t>Other anxieties of passengers </a:t>
            </a:r>
          </a:p>
        </p:txBody>
      </p:sp>
    </p:spTree>
    <p:extLst>
      <p:ext uri="{BB962C8B-B14F-4D97-AF65-F5344CB8AC3E}">
        <p14:creationId xmlns:p14="http://schemas.microsoft.com/office/powerpoint/2010/main" val="317028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05A-C2AE-C367-89CD-01F35E672303}"/>
              </a:ext>
            </a:extLst>
          </p:cNvPr>
          <p:cNvSpPr>
            <a:spLocks noGrp="1"/>
          </p:cNvSpPr>
          <p:nvPr>
            <p:ph type="title"/>
          </p:nvPr>
        </p:nvSpPr>
        <p:spPr>
          <a:xfrm>
            <a:off x="4224528" y="1700213"/>
            <a:ext cx="6766560" cy="1344739"/>
          </a:xfrm>
        </p:spPr>
        <p:txBody>
          <a:bodyPr/>
          <a:lstStyle/>
          <a:p>
            <a:r>
              <a:rPr lang="en-US">
                <a:solidFill>
                  <a:schemeClr val="accent6">
                    <a:lumMod val="75000"/>
                  </a:schemeClr>
                </a:solidFill>
              </a:rPr>
              <a:t>what is customer orientedness?</a:t>
            </a:r>
            <a:endParaRPr lang="en-NL">
              <a:solidFill>
                <a:schemeClr val="accent6">
                  <a:lumMod val="75000"/>
                </a:schemeClr>
              </a:solidFill>
            </a:endParaRPr>
          </a:p>
        </p:txBody>
      </p:sp>
      <p:sp>
        <p:nvSpPr>
          <p:cNvPr id="3" name="Content Placeholder 2">
            <a:extLst>
              <a:ext uri="{FF2B5EF4-FFF2-40B4-BE49-F238E27FC236}">
                <a16:creationId xmlns:a16="http://schemas.microsoft.com/office/drawing/2014/main" id="{E0C85C7A-058B-7BB5-7780-EEBCBE2C3747}"/>
              </a:ext>
            </a:extLst>
          </p:cNvPr>
          <p:cNvSpPr>
            <a:spLocks noGrp="1"/>
          </p:cNvSpPr>
          <p:nvPr>
            <p:ph idx="1"/>
          </p:nvPr>
        </p:nvSpPr>
        <p:spPr/>
        <p:txBody>
          <a:bodyPr/>
          <a:lstStyle/>
          <a:p>
            <a:r>
              <a:rPr lang="en-US">
                <a:solidFill>
                  <a:schemeClr val="accent6">
                    <a:lumMod val="75000"/>
                  </a:schemeClr>
                </a:solidFill>
              </a:rPr>
              <a:t>= Putting the needs of the customer over the needs of the business </a:t>
            </a:r>
          </a:p>
          <a:p>
            <a:pPr marL="285750" indent="-285750">
              <a:buFont typeface="Wingdings" panose="05000000000000000000" pitchFamily="2" charset="2"/>
              <a:buChar char="Ø"/>
            </a:pPr>
            <a:r>
              <a:rPr lang="en-US">
                <a:solidFill>
                  <a:schemeClr val="accent6">
                    <a:lumMod val="75000"/>
                  </a:schemeClr>
                </a:solidFill>
              </a:rPr>
              <a:t>Customer comes first and is always right</a:t>
            </a:r>
          </a:p>
          <a:p>
            <a:pPr marL="285750" indent="-285750">
              <a:buFont typeface="Wingdings" panose="05000000000000000000" pitchFamily="2" charset="2"/>
              <a:buChar char="Ø"/>
            </a:pPr>
            <a:endParaRPr lang="en-US">
              <a:solidFill>
                <a:schemeClr val="accent6">
                  <a:lumMod val="75000"/>
                </a:schemeClr>
              </a:solidFill>
            </a:endParaRPr>
          </a:p>
          <a:p>
            <a:r>
              <a:rPr lang="en-US">
                <a:solidFill>
                  <a:schemeClr val="accent6">
                    <a:lumMod val="75000"/>
                  </a:schemeClr>
                </a:solidFill>
              </a:rPr>
              <a:t>Characteristics of customer orientedness:</a:t>
            </a:r>
          </a:p>
          <a:p>
            <a:pPr marL="285750" indent="-285750">
              <a:buFont typeface="Arial" panose="020B0604020202020204" pitchFamily="34" charset="0"/>
              <a:buChar char="•"/>
            </a:pPr>
            <a:r>
              <a:rPr lang="en-US">
                <a:solidFill>
                  <a:schemeClr val="accent6">
                    <a:lumMod val="75000"/>
                  </a:schemeClr>
                </a:solidFill>
              </a:rPr>
              <a:t>Aligning business goals with customer goals </a:t>
            </a:r>
          </a:p>
          <a:p>
            <a:pPr marL="285750" indent="-285750">
              <a:buFont typeface="Arial" panose="020B0604020202020204" pitchFamily="34" charset="0"/>
              <a:buChar char="•"/>
            </a:pPr>
            <a:r>
              <a:rPr lang="en-US">
                <a:solidFill>
                  <a:schemeClr val="accent6">
                    <a:lumMod val="75000"/>
                  </a:schemeClr>
                </a:solidFill>
              </a:rPr>
              <a:t>Recognizing that customers are the business </a:t>
            </a:r>
          </a:p>
          <a:p>
            <a:pPr marL="285750" indent="-285750">
              <a:buFont typeface="Arial" panose="020B0604020202020204" pitchFamily="34" charset="0"/>
              <a:buChar char="•"/>
            </a:pPr>
            <a:r>
              <a:rPr lang="en-US">
                <a:solidFill>
                  <a:schemeClr val="accent6">
                    <a:lumMod val="75000"/>
                  </a:schemeClr>
                </a:solidFill>
              </a:rPr>
              <a:t>When customers are satisfied, it creates customer loyalty </a:t>
            </a:r>
          </a:p>
          <a:p>
            <a:pPr marL="285750" indent="-285750">
              <a:buFont typeface="Arial" panose="020B0604020202020204" pitchFamily="34" charset="0"/>
              <a:buChar char="•"/>
            </a:pPr>
            <a:endParaRPr lang="en-NL">
              <a:solidFill>
                <a:schemeClr val="accent6">
                  <a:lumMod val="75000"/>
                </a:schemeClr>
              </a:solidFill>
            </a:endParaRPr>
          </a:p>
        </p:txBody>
      </p:sp>
      <p:sp>
        <p:nvSpPr>
          <p:cNvPr id="5" name="Slide Number Placeholder 4">
            <a:extLst>
              <a:ext uri="{FF2B5EF4-FFF2-40B4-BE49-F238E27FC236}">
                <a16:creationId xmlns:a16="http://schemas.microsoft.com/office/drawing/2014/main" id="{AC483EE0-ED31-6079-2764-AFB968021BFD}"/>
              </a:ext>
            </a:extLst>
          </p:cNvPr>
          <p:cNvSpPr>
            <a:spLocks noGrp="1"/>
          </p:cNvSpPr>
          <p:nvPr>
            <p:ph type="sldNum" sz="quarter" idx="12"/>
          </p:nvPr>
        </p:nvSpPr>
        <p:spPr/>
        <p:txBody>
          <a:bodyPr/>
          <a:lstStyle/>
          <a:p>
            <a:fld id="{48F63A3B-78C7-47BE-AE5E-E10140E04643}" type="slidenum">
              <a:rPr lang="en-US" smtClean="0">
                <a:solidFill>
                  <a:schemeClr val="accent6">
                    <a:lumMod val="75000"/>
                  </a:schemeClr>
                </a:solidFill>
              </a:rPr>
              <a:t>5</a:t>
            </a:fld>
            <a:endParaRPr lang="en-US">
              <a:solidFill>
                <a:schemeClr val="accent6">
                  <a:lumMod val="75000"/>
                </a:schemeClr>
              </a:solidFill>
            </a:endParaRPr>
          </a:p>
        </p:txBody>
      </p:sp>
    </p:spTree>
    <p:extLst>
      <p:ext uri="{BB962C8B-B14F-4D97-AF65-F5344CB8AC3E}">
        <p14:creationId xmlns:p14="http://schemas.microsoft.com/office/powerpoint/2010/main" val="353389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6A46-4697-9464-E6D6-7AC1319F522E}"/>
              </a:ext>
            </a:extLst>
          </p:cNvPr>
          <p:cNvSpPr>
            <a:spLocks noGrp="1"/>
          </p:cNvSpPr>
          <p:nvPr>
            <p:ph type="title"/>
          </p:nvPr>
        </p:nvSpPr>
        <p:spPr>
          <a:xfrm>
            <a:off x="1499615" y="1143000"/>
            <a:ext cx="6072759" cy="1527048"/>
          </a:xfrm>
        </p:spPr>
        <p:txBody>
          <a:bodyPr/>
          <a:lstStyle/>
          <a:p>
            <a:r>
              <a:rPr lang="en-US" sz="3200">
                <a:solidFill>
                  <a:schemeClr val="accent6">
                    <a:lumMod val="75000"/>
                  </a:schemeClr>
                </a:solidFill>
              </a:rPr>
              <a:t>How can you provide good customer service?</a:t>
            </a:r>
            <a:endParaRPr lang="en-NL" sz="3200">
              <a:solidFill>
                <a:schemeClr val="accent6">
                  <a:lumMod val="75000"/>
                </a:schemeClr>
              </a:solidFill>
            </a:endParaRPr>
          </a:p>
        </p:txBody>
      </p:sp>
      <p:sp>
        <p:nvSpPr>
          <p:cNvPr id="3" name="Content Placeholder 2">
            <a:extLst>
              <a:ext uri="{FF2B5EF4-FFF2-40B4-BE49-F238E27FC236}">
                <a16:creationId xmlns:a16="http://schemas.microsoft.com/office/drawing/2014/main" id="{C7DB5665-7E74-6BFA-D854-CB41BCA24E24}"/>
              </a:ext>
            </a:extLst>
          </p:cNvPr>
          <p:cNvSpPr>
            <a:spLocks noGrp="1"/>
          </p:cNvSpPr>
          <p:nvPr>
            <p:ph idx="1"/>
          </p:nvPr>
        </p:nvSpPr>
        <p:spPr/>
        <p:txBody>
          <a:bodyPr/>
          <a:lstStyle/>
          <a:p>
            <a:pPr marL="342900" indent="-342900">
              <a:buFont typeface="Arial" panose="020B0604020202020204" pitchFamily="34" charset="0"/>
              <a:buChar char="•"/>
            </a:pPr>
            <a:r>
              <a:rPr lang="en-US">
                <a:solidFill>
                  <a:schemeClr val="accent6">
                    <a:lumMod val="75000"/>
                  </a:schemeClr>
                </a:solidFill>
              </a:rPr>
              <a:t>Work with empathy</a:t>
            </a:r>
          </a:p>
          <a:p>
            <a:pPr marL="342900" indent="-342900">
              <a:buFont typeface="Arial" panose="020B0604020202020204" pitchFamily="34" charset="0"/>
              <a:buChar char="•"/>
            </a:pPr>
            <a:r>
              <a:rPr lang="en-US">
                <a:solidFill>
                  <a:schemeClr val="accent6">
                    <a:lumMod val="75000"/>
                  </a:schemeClr>
                </a:solidFill>
              </a:rPr>
              <a:t>Understand every customers’ requests and needs</a:t>
            </a:r>
          </a:p>
          <a:p>
            <a:pPr marL="342900" indent="-342900">
              <a:buFont typeface="Arial" panose="020B0604020202020204" pitchFamily="34" charset="0"/>
              <a:buChar char="•"/>
            </a:pPr>
            <a:r>
              <a:rPr lang="en-US">
                <a:solidFill>
                  <a:schemeClr val="accent6">
                    <a:lumMod val="75000"/>
                  </a:schemeClr>
                </a:solidFill>
              </a:rPr>
              <a:t>Effective communication</a:t>
            </a:r>
          </a:p>
          <a:p>
            <a:pPr marL="342900" indent="-342900">
              <a:buFont typeface="Arial" panose="020B0604020202020204" pitchFamily="34" charset="0"/>
              <a:buChar char="•"/>
            </a:pPr>
            <a:r>
              <a:rPr lang="en-US">
                <a:solidFill>
                  <a:schemeClr val="accent6">
                    <a:lumMod val="75000"/>
                  </a:schemeClr>
                </a:solidFill>
              </a:rPr>
              <a:t>Active listening </a:t>
            </a:r>
            <a:endParaRPr lang="en-NL">
              <a:solidFill>
                <a:schemeClr val="accent6">
                  <a:lumMod val="75000"/>
                </a:schemeClr>
              </a:solidFill>
            </a:endParaRPr>
          </a:p>
        </p:txBody>
      </p:sp>
    </p:spTree>
    <p:extLst>
      <p:ext uri="{BB962C8B-B14F-4D97-AF65-F5344CB8AC3E}">
        <p14:creationId xmlns:p14="http://schemas.microsoft.com/office/powerpoint/2010/main" val="53789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C7D1E4FE-FCC5-C50D-592B-A2C884B5A4B9}"/>
              </a:ext>
            </a:extLst>
          </p:cNvPr>
          <p:cNvSpPr>
            <a:spLocks noGrp="1"/>
          </p:cNvSpPr>
          <p:nvPr>
            <p:ph type="ftr" sz="quarter" idx="11"/>
          </p:nvPr>
        </p:nvSpPr>
        <p:spPr>
          <a:xfrm>
            <a:off x="621792" y="457200"/>
            <a:ext cx="3200400" cy="274320"/>
          </a:xfrm>
        </p:spPr>
        <p:txBody>
          <a:bodyPr/>
          <a:lstStyle/>
          <a:p>
            <a:pPr>
              <a:spcAft>
                <a:spcPts val="600"/>
              </a:spcAft>
            </a:pPr>
            <a:r>
              <a:rPr lang="en-US">
                <a:solidFill>
                  <a:schemeClr val="accent6">
                    <a:lumMod val="75000"/>
                  </a:schemeClr>
                </a:solidFill>
              </a:rPr>
              <a:t>Presentation title</a:t>
            </a:r>
          </a:p>
        </p:txBody>
      </p:sp>
      <p:sp>
        <p:nvSpPr>
          <p:cNvPr id="14" name="Slide Number Placeholder 2">
            <a:extLst>
              <a:ext uri="{FF2B5EF4-FFF2-40B4-BE49-F238E27FC236}">
                <a16:creationId xmlns:a16="http://schemas.microsoft.com/office/drawing/2014/main" id="{41772588-6A4B-B4F4-4AEB-4CB22ABDD8CF}"/>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solidFill>
                  <a:schemeClr val="accent6">
                    <a:lumMod val="75000"/>
                  </a:schemeClr>
                </a:solidFill>
              </a:rPr>
              <a:pPr>
                <a:spcAft>
                  <a:spcPts val="600"/>
                </a:spcAft>
              </a:pPr>
              <a:t>7</a:t>
            </a:fld>
            <a:endParaRPr lang="en-US">
              <a:solidFill>
                <a:schemeClr val="accent6">
                  <a:lumMod val="75000"/>
                </a:schemeClr>
              </a:solidFill>
            </a:endParaRPr>
          </a:p>
        </p:txBody>
      </p:sp>
      <p:sp>
        <p:nvSpPr>
          <p:cNvPr id="2" name="Title 1">
            <a:extLst>
              <a:ext uri="{FF2B5EF4-FFF2-40B4-BE49-F238E27FC236}">
                <a16:creationId xmlns:a16="http://schemas.microsoft.com/office/drawing/2014/main" id="{7F9A98C4-E1BD-00CA-20C2-FC344A3A36D2}"/>
              </a:ext>
            </a:extLst>
          </p:cNvPr>
          <p:cNvSpPr>
            <a:spLocks noGrp="1"/>
          </p:cNvSpPr>
          <p:nvPr>
            <p:ph type="title"/>
          </p:nvPr>
        </p:nvSpPr>
        <p:spPr>
          <a:xfrm>
            <a:off x="3923702" y="628530"/>
            <a:ext cx="8165592" cy="768096"/>
          </a:xfrm>
        </p:spPr>
        <p:txBody>
          <a:bodyPr anchor="t">
            <a:normAutofit/>
          </a:bodyPr>
          <a:lstStyle/>
          <a:p>
            <a:r>
              <a:rPr lang="en-US">
                <a:solidFill>
                  <a:schemeClr val="accent6">
                    <a:lumMod val="75000"/>
                  </a:schemeClr>
                </a:solidFill>
              </a:rPr>
              <a:t>role play</a:t>
            </a:r>
            <a:endParaRPr lang="en-NL">
              <a:solidFill>
                <a:schemeClr val="accent6">
                  <a:lumMod val="75000"/>
                </a:schemeClr>
              </a:solidFill>
            </a:endParaRPr>
          </a:p>
        </p:txBody>
      </p:sp>
      <p:sp>
        <p:nvSpPr>
          <p:cNvPr id="3" name="Content Placeholder 2">
            <a:extLst>
              <a:ext uri="{FF2B5EF4-FFF2-40B4-BE49-F238E27FC236}">
                <a16:creationId xmlns:a16="http://schemas.microsoft.com/office/drawing/2014/main" id="{B46BF156-EF46-6905-9AC5-BB02DE6D6A55}"/>
              </a:ext>
            </a:extLst>
          </p:cNvPr>
          <p:cNvSpPr>
            <a:spLocks noGrp="1"/>
          </p:cNvSpPr>
          <p:nvPr>
            <p:ph sz="half" idx="2"/>
          </p:nvPr>
        </p:nvSpPr>
        <p:spPr>
          <a:xfrm>
            <a:off x="3923702" y="1701426"/>
            <a:ext cx="4171427" cy="2500888"/>
          </a:xfrm>
        </p:spPr>
        <p:txBody>
          <a:bodyPr>
            <a:normAutofit/>
          </a:bodyPr>
          <a:lstStyle/>
          <a:p>
            <a:pPr marL="342900" indent="-342900">
              <a:buAutoNum type="arabicPeriod"/>
            </a:pPr>
            <a:r>
              <a:rPr lang="en-US" sz="2000" dirty="0">
                <a:solidFill>
                  <a:schemeClr val="accent6">
                    <a:lumMod val="75000"/>
                  </a:schemeClr>
                </a:solidFill>
              </a:rPr>
              <a:t>Identify an issue</a:t>
            </a:r>
          </a:p>
          <a:p>
            <a:pPr marL="342900" indent="-342900">
              <a:buAutoNum type="arabicPeriod"/>
            </a:pPr>
            <a:r>
              <a:rPr lang="en-US" sz="2000" dirty="0">
                <a:solidFill>
                  <a:schemeClr val="accent6">
                    <a:lumMod val="75000"/>
                  </a:schemeClr>
                </a:solidFill>
              </a:rPr>
              <a:t>Describe a specific scenario</a:t>
            </a:r>
          </a:p>
          <a:p>
            <a:pPr marL="342900" indent="-342900">
              <a:buAutoNum type="arabicPeriod"/>
            </a:pPr>
            <a:r>
              <a:rPr lang="en-US" sz="2000" dirty="0">
                <a:solidFill>
                  <a:schemeClr val="accent6">
                    <a:lumMod val="75000"/>
                  </a:schemeClr>
                </a:solidFill>
              </a:rPr>
              <a:t>Assign roles to employees</a:t>
            </a:r>
          </a:p>
          <a:p>
            <a:pPr marL="342900" indent="-342900">
              <a:buAutoNum type="arabicPeriod"/>
            </a:pPr>
            <a:r>
              <a:rPr lang="en-US" sz="2000" dirty="0">
                <a:solidFill>
                  <a:schemeClr val="accent6">
                    <a:lumMod val="75000"/>
                  </a:schemeClr>
                </a:solidFill>
              </a:rPr>
              <a:t>Have participants act out the scenario</a:t>
            </a:r>
          </a:p>
          <a:p>
            <a:pPr marL="342900" indent="-342900">
              <a:buAutoNum type="arabicPeriod"/>
            </a:pPr>
            <a:r>
              <a:rPr lang="en-US" sz="2000" dirty="0">
                <a:solidFill>
                  <a:schemeClr val="accent6">
                    <a:lumMod val="75000"/>
                  </a:schemeClr>
                </a:solidFill>
              </a:rPr>
              <a:t>Provide feedback</a:t>
            </a:r>
          </a:p>
        </p:txBody>
      </p:sp>
      <p:pic>
        <p:nvPicPr>
          <p:cNvPr id="1026" name="Picture 2" descr="Spirit Airlines sets out to redefine the ULCC inflight experience">
            <a:extLst>
              <a:ext uri="{FF2B5EF4-FFF2-40B4-BE49-F238E27FC236}">
                <a16:creationId xmlns:a16="http://schemas.microsoft.com/office/drawing/2014/main" id="{69A481A7-4EED-F860-5F46-AFA896C6C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298" y="4536889"/>
            <a:ext cx="3980800" cy="208888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960E07B-C3FD-73A9-EEC5-979FCC65D187}"/>
              </a:ext>
            </a:extLst>
          </p:cNvPr>
          <p:cNvSpPr txBox="1">
            <a:spLocks/>
          </p:cNvSpPr>
          <p:nvPr/>
        </p:nvSpPr>
        <p:spPr>
          <a:xfrm>
            <a:off x="7917867" y="1701426"/>
            <a:ext cx="4171427" cy="2500888"/>
          </a:xfrm>
          <a:prstGeom prst="rect">
            <a:avLst/>
          </a:prstGeom>
        </p:spPr>
        <p:txBody>
          <a:bodyPr vert="horz" lIns="45720" tIns="45720" rIns="45720" bIns="45720" rtlCol="0">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3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2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2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GB" sz="2000" dirty="0">
                <a:solidFill>
                  <a:schemeClr val="accent6">
                    <a:lumMod val="75000"/>
                  </a:schemeClr>
                </a:solidFill>
              </a:rPr>
              <a:t>Possible problems:</a:t>
            </a:r>
          </a:p>
          <a:p>
            <a:pPr marL="342900" indent="-342900">
              <a:buFont typeface="Arial" panose="020B0604020202020204" pitchFamily="34" charset="0"/>
              <a:buAutoNum type="arabicPeriod"/>
            </a:pPr>
            <a:endParaRPr lang="en-GB" sz="2000" dirty="0">
              <a:solidFill>
                <a:schemeClr val="accent6">
                  <a:lumMod val="75000"/>
                </a:schemeClr>
              </a:solidFill>
            </a:endParaRPr>
          </a:p>
          <a:p>
            <a:pPr marL="342900" indent="-342900">
              <a:buFont typeface="Arial" panose="020B0604020202020204" pitchFamily="34" charset="0"/>
              <a:buAutoNum type="arabicPeriod"/>
            </a:pPr>
            <a:r>
              <a:rPr lang="en-GB" sz="2000" dirty="0">
                <a:solidFill>
                  <a:schemeClr val="accent6">
                    <a:lumMod val="75000"/>
                  </a:schemeClr>
                </a:solidFill>
              </a:rPr>
              <a:t>Lost baggage within the plane</a:t>
            </a:r>
          </a:p>
          <a:p>
            <a:pPr marL="342900" indent="-342900">
              <a:buFont typeface="Arial" panose="020B0604020202020204" pitchFamily="34" charset="0"/>
              <a:buAutoNum type="arabicPeriod"/>
            </a:pPr>
            <a:r>
              <a:rPr lang="en-GB" sz="2000" dirty="0">
                <a:solidFill>
                  <a:schemeClr val="accent6">
                    <a:lumMod val="75000"/>
                  </a:schemeClr>
                </a:solidFill>
              </a:rPr>
              <a:t>Anger due to delayed flight</a:t>
            </a:r>
          </a:p>
          <a:p>
            <a:pPr marL="342900" indent="-342900">
              <a:buFont typeface="Arial" panose="020B0604020202020204" pitchFamily="34" charset="0"/>
              <a:buAutoNum type="arabicPeriod"/>
            </a:pPr>
            <a:r>
              <a:rPr lang="en-GB" sz="2000" dirty="0">
                <a:solidFill>
                  <a:schemeClr val="accent6">
                    <a:lumMod val="75000"/>
                  </a:schemeClr>
                </a:solidFill>
              </a:rPr>
              <a:t>Aircraft seats mistake/printed or with another passenger/</a:t>
            </a:r>
          </a:p>
          <a:p>
            <a:pPr marL="342900" indent="-342900">
              <a:buFont typeface="Arial" panose="020B0604020202020204" pitchFamily="34" charset="0"/>
              <a:buAutoNum type="arabicPeriod"/>
            </a:pPr>
            <a:r>
              <a:rPr lang="en-GB" sz="2000" dirty="0">
                <a:solidFill>
                  <a:schemeClr val="accent6">
                    <a:lumMod val="75000"/>
                  </a:schemeClr>
                </a:solidFill>
              </a:rPr>
              <a:t>Cleanliness complaints</a:t>
            </a:r>
          </a:p>
          <a:p>
            <a:pPr marL="342900" indent="-342900">
              <a:buFont typeface="Arial" panose="020B0604020202020204" pitchFamily="34" charset="0"/>
              <a:buAutoNum type="arabicPeriod"/>
            </a:pPr>
            <a:r>
              <a:rPr lang="en-GB" sz="2000" dirty="0">
                <a:solidFill>
                  <a:schemeClr val="accent6">
                    <a:lumMod val="75000"/>
                  </a:schemeClr>
                </a:solidFill>
              </a:rPr>
              <a:t>Baby/child unwilling to fly</a:t>
            </a:r>
          </a:p>
          <a:p>
            <a:pPr marL="342900" indent="-342900">
              <a:buFont typeface="Arial" panose="020B0604020202020204" pitchFamily="34" charset="0"/>
              <a:buAutoNum type="arabicPeriod"/>
            </a:pPr>
            <a:r>
              <a:rPr lang="en-GB" sz="2000" dirty="0">
                <a:solidFill>
                  <a:schemeClr val="accent6">
                    <a:lumMod val="75000"/>
                  </a:schemeClr>
                </a:solidFill>
              </a:rPr>
              <a:t>Meals ordering problems – shortage, payments, languages</a:t>
            </a:r>
          </a:p>
          <a:p>
            <a:pPr marL="342900" indent="-342900">
              <a:buFont typeface="Arial" panose="020B0604020202020204" pitchFamily="34" charset="0"/>
              <a:buAutoNum type="arabicPeriod"/>
            </a:pPr>
            <a:r>
              <a:rPr lang="en-GB" sz="2000" dirty="0">
                <a:solidFill>
                  <a:schemeClr val="accent6">
                    <a:lumMod val="75000"/>
                  </a:schemeClr>
                </a:solidFill>
              </a:rPr>
              <a:t>Aggressive adults</a:t>
            </a:r>
          </a:p>
        </p:txBody>
      </p:sp>
    </p:spTree>
    <p:extLst>
      <p:ext uri="{BB962C8B-B14F-4D97-AF65-F5344CB8AC3E}">
        <p14:creationId xmlns:p14="http://schemas.microsoft.com/office/powerpoint/2010/main" val="91999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6A46-4697-9464-E6D6-7AC1319F522E}"/>
              </a:ext>
            </a:extLst>
          </p:cNvPr>
          <p:cNvSpPr>
            <a:spLocks noGrp="1"/>
          </p:cNvSpPr>
          <p:nvPr>
            <p:ph type="title"/>
          </p:nvPr>
        </p:nvSpPr>
        <p:spPr>
          <a:xfrm>
            <a:off x="488962" y="533400"/>
            <a:ext cx="6072759" cy="1527048"/>
          </a:xfrm>
        </p:spPr>
        <p:txBody>
          <a:bodyPr/>
          <a:lstStyle/>
          <a:p>
            <a:r>
              <a:rPr lang="en-US">
                <a:solidFill>
                  <a:schemeClr val="accent6">
                    <a:lumMod val="75000"/>
                  </a:schemeClr>
                </a:solidFill>
              </a:rPr>
              <a:t>Goals</a:t>
            </a:r>
            <a:endParaRPr lang="en-NL">
              <a:solidFill>
                <a:schemeClr val="accent6">
                  <a:lumMod val="75000"/>
                </a:schemeClr>
              </a:solidFill>
            </a:endParaRPr>
          </a:p>
        </p:txBody>
      </p:sp>
      <p:sp>
        <p:nvSpPr>
          <p:cNvPr id="3" name="Content Placeholder 2">
            <a:extLst>
              <a:ext uri="{FF2B5EF4-FFF2-40B4-BE49-F238E27FC236}">
                <a16:creationId xmlns:a16="http://schemas.microsoft.com/office/drawing/2014/main" id="{C7DB5665-7E74-6BFA-D854-CB41BCA24E24}"/>
              </a:ext>
            </a:extLst>
          </p:cNvPr>
          <p:cNvSpPr>
            <a:spLocks noGrp="1"/>
          </p:cNvSpPr>
          <p:nvPr>
            <p:ph idx="1"/>
          </p:nvPr>
        </p:nvSpPr>
        <p:spPr>
          <a:xfrm>
            <a:off x="488962" y="1553598"/>
            <a:ext cx="6377059" cy="3122168"/>
          </a:xfrm>
        </p:spPr>
        <p:txBody>
          <a:bodyPr/>
          <a:lstStyle/>
          <a:p>
            <a:pPr marL="342900" indent="-342900">
              <a:buFont typeface="Arial" panose="020B0604020202020204" pitchFamily="34" charset="0"/>
              <a:buChar char="•"/>
            </a:pPr>
            <a:r>
              <a:rPr lang="en-US">
                <a:solidFill>
                  <a:schemeClr val="accent6">
                    <a:lumMod val="75000"/>
                  </a:schemeClr>
                </a:solidFill>
              </a:rPr>
              <a:t>Employee can solve issues in a real job environment by taking proper, on time decisions </a:t>
            </a:r>
          </a:p>
          <a:p>
            <a:pPr marL="342900" indent="-342900">
              <a:buFont typeface="Arial" panose="020B0604020202020204" pitchFamily="34" charset="0"/>
              <a:buChar char="•"/>
            </a:pPr>
            <a:r>
              <a:rPr lang="en-US">
                <a:solidFill>
                  <a:schemeClr val="accent6">
                    <a:lumMod val="75000"/>
                  </a:schemeClr>
                </a:solidFill>
              </a:rPr>
              <a:t>Analyzing the current skills of employees and highlighting their strengths &amp; weaknesses for improvement</a:t>
            </a:r>
          </a:p>
          <a:p>
            <a:pPr marL="342900" indent="-342900">
              <a:buFont typeface="Arial" panose="020B0604020202020204" pitchFamily="34" charset="0"/>
              <a:buChar char="•"/>
            </a:pPr>
            <a:r>
              <a:rPr lang="en-US">
                <a:solidFill>
                  <a:schemeClr val="accent6">
                    <a:lumMod val="75000"/>
                  </a:schemeClr>
                </a:solidFill>
              </a:rPr>
              <a:t>Employees acting in client roles -&gt; understand the clients’ perspective &amp; encourage overall empathy</a:t>
            </a:r>
          </a:p>
          <a:p>
            <a:pPr marL="342900" indent="-342900">
              <a:buFont typeface="Arial" panose="020B0604020202020204" pitchFamily="34" charset="0"/>
              <a:buChar char="•"/>
            </a:pPr>
            <a:endParaRPr lang="en-US">
              <a:solidFill>
                <a:schemeClr val="accent6">
                  <a:lumMod val="75000"/>
                </a:schemeClr>
              </a:solidFill>
            </a:endParaRPr>
          </a:p>
          <a:p>
            <a:pPr marL="342900" indent="-342900">
              <a:buFont typeface="Arial" panose="020B0604020202020204" pitchFamily="34" charset="0"/>
              <a:buChar char="•"/>
            </a:pPr>
            <a:endParaRPr lang="en-NL">
              <a:solidFill>
                <a:schemeClr val="accent6">
                  <a:lumMod val="75000"/>
                </a:schemeClr>
              </a:solidFill>
            </a:endParaRPr>
          </a:p>
        </p:txBody>
      </p:sp>
      <p:pic>
        <p:nvPicPr>
          <p:cNvPr id="7" name="Picture 6" descr="A person shaking hands with a person&#10;&#10;Description automatically generated with low confidence">
            <a:extLst>
              <a:ext uri="{FF2B5EF4-FFF2-40B4-BE49-F238E27FC236}">
                <a16:creationId xmlns:a16="http://schemas.microsoft.com/office/drawing/2014/main" id="{A9565E65-5F08-459D-DC44-66C14CBC8648}"/>
              </a:ext>
            </a:extLst>
          </p:cNvPr>
          <p:cNvPicPr>
            <a:picLocks noChangeAspect="1"/>
          </p:cNvPicPr>
          <p:nvPr/>
        </p:nvPicPr>
        <p:blipFill>
          <a:blip r:embed="rId3"/>
          <a:stretch>
            <a:fillRect/>
          </a:stretch>
        </p:blipFill>
        <p:spPr>
          <a:xfrm>
            <a:off x="7063103" y="2248943"/>
            <a:ext cx="4838226" cy="3122168"/>
          </a:xfrm>
          <a:prstGeom prst="rect">
            <a:avLst/>
          </a:prstGeom>
        </p:spPr>
      </p:pic>
    </p:spTree>
    <p:extLst>
      <p:ext uri="{BB962C8B-B14F-4D97-AF65-F5344CB8AC3E}">
        <p14:creationId xmlns:p14="http://schemas.microsoft.com/office/powerpoint/2010/main" val="111983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A7B6-1D32-D983-5083-B235A8A56697}"/>
              </a:ext>
            </a:extLst>
          </p:cNvPr>
          <p:cNvSpPr>
            <a:spLocks noGrp="1"/>
          </p:cNvSpPr>
          <p:nvPr>
            <p:ph type="title"/>
          </p:nvPr>
        </p:nvSpPr>
        <p:spPr>
          <a:xfrm>
            <a:off x="758952" y="1234440"/>
            <a:ext cx="10671048" cy="768096"/>
          </a:xfrm>
        </p:spPr>
        <p:txBody>
          <a:bodyPr anchor="t">
            <a:normAutofit/>
          </a:bodyPr>
          <a:lstStyle/>
          <a:p>
            <a:r>
              <a:rPr lang="en-US">
                <a:solidFill>
                  <a:schemeClr val="accent6">
                    <a:lumMod val="75000"/>
                  </a:schemeClr>
                </a:solidFill>
              </a:rPr>
              <a:t>Why Role play?</a:t>
            </a:r>
            <a:endParaRPr lang="en-NL">
              <a:solidFill>
                <a:schemeClr val="accent6">
                  <a:lumMod val="75000"/>
                </a:schemeClr>
              </a:solidFill>
            </a:endParaRPr>
          </a:p>
        </p:txBody>
      </p:sp>
      <p:sp>
        <p:nvSpPr>
          <p:cNvPr id="4" name="Slide Number Placeholder 3">
            <a:extLst>
              <a:ext uri="{FF2B5EF4-FFF2-40B4-BE49-F238E27FC236}">
                <a16:creationId xmlns:a16="http://schemas.microsoft.com/office/drawing/2014/main" id="{EF9F3506-D38B-DE5A-CA7F-208B3B32E90C}"/>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solidFill>
                  <a:schemeClr val="accent6">
                    <a:lumMod val="75000"/>
                  </a:schemeClr>
                </a:solidFill>
              </a:rPr>
              <a:pPr>
                <a:spcAft>
                  <a:spcPts val="600"/>
                </a:spcAft>
              </a:pPr>
              <a:t>9</a:t>
            </a:fld>
            <a:endParaRPr lang="en-US">
              <a:solidFill>
                <a:schemeClr val="accent6">
                  <a:lumMod val="75000"/>
                </a:schemeClr>
              </a:solidFill>
            </a:endParaRPr>
          </a:p>
        </p:txBody>
      </p:sp>
      <p:sp>
        <p:nvSpPr>
          <p:cNvPr id="3" name="Content Placeholder 2">
            <a:extLst>
              <a:ext uri="{FF2B5EF4-FFF2-40B4-BE49-F238E27FC236}">
                <a16:creationId xmlns:a16="http://schemas.microsoft.com/office/drawing/2014/main" id="{FCA05142-7AED-00ED-1CA4-A4FEF5ADBCD1}"/>
              </a:ext>
            </a:extLst>
          </p:cNvPr>
          <p:cNvSpPr>
            <a:spLocks noGrp="1"/>
          </p:cNvSpPr>
          <p:nvPr>
            <p:ph type="body" idx="1"/>
          </p:nvPr>
        </p:nvSpPr>
        <p:spPr>
          <a:xfrm>
            <a:off x="758952" y="2743200"/>
            <a:ext cx="3328416" cy="3557016"/>
          </a:xfrm>
        </p:spPr>
        <p:txBody>
          <a:bodyPr anchor="t">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Interpersonal</a:t>
            </a:r>
            <a:r>
              <a:rPr lang="en-US">
                <a:solidFill>
                  <a:schemeClr val="accent6">
                    <a:lumMod val="75000"/>
                  </a:schemeClr>
                </a:solidFill>
              </a:rPr>
              <a:t> skills</a:t>
            </a:r>
            <a:endParaRPr kumimoji="0" lang="en-US" sz="1800" b="1" i="0" u="none" strike="noStrike" kern="1200" cap="all" spc="0" normalizeH="0" baseline="0" noProof="0">
              <a:ln>
                <a:noFill/>
              </a:ln>
              <a:solidFill>
                <a:schemeClr val="accent6">
                  <a:lumMod val="75000"/>
                </a:schemeClr>
              </a:solidFill>
              <a:effectLst/>
              <a:uLnTx/>
              <a:uFillTx/>
              <a:latin typeface="Arial" panose="020B0604020202020204" pitchFamily="34" charset="0"/>
              <a:ea typeface="+mn-ea"/>
              <a:cs typeface="Arial" panose="020B0604020202020204" pitchFamily="34" charset="0"/>
            </a:endParaRPr>
          </a:p>
        </p:txBody>
      </p:sp>
      <p:pic>
        <p:nvPicPr>
          <p:cNvPr id="2052" name="Picture 4" descr="What is horizontal communication? | Slack">
            <a:extLst>
              <a:ext uri="{FF2B5EF4-FFF2-40B4-BE49-F238E27FC236}">
                <a16:creationId xmlns:a16="http://schemas.microsoft.com/office/drawing/2014/main" id="{FFCE4A0D-F867-6C3F-E16C-6AE1A6F1B4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 b="12"/>
          <a:stretch/>
        </p:blipFill>
        <p:spPr bwMode="auto">
          <a:xfrm>
            <a:off x="1911096" y="2258568"/>
            <a:ext cx="932688" cy="932688"/>
          </a:xfrm>
          <a:prstGeom prst="ellipse">
            <a:avLst/>
          </a:prstGeom>
          <a:solidFill>
            <a:srgbClr val="FFFFFF"/>
          </a:solidFill>
        </p:spPr>
      </p:pic>
      <p:sp>
        <p:nvSpPr>
          <p:cNvPr id="2059" name="Text Placeholder 7">
            <a:extLst>
              <a:ext uri="{FF2B5EF4-FFF2-40B4-BE49-F238E27FC236}">
                <a16:creationId xmlns:a16="http://schemas.microsoft.com/office/drawing/2014/main" id="{23053C0E-3583-6359-5774-B9D0D62E5312}"/>
              </a:ext>
            </a:extLst>
          </p:cNvPr>
          <p:cNvSpPr>
            <a:spLocks noGrp="1"/>
          </p:cNvSpPr>
          <p:nvPr>
            <p:ph type="body" sz="quarter" idx="15"/>
          </p:nvPr>
        </p:nvSpPr>
        <p:spPr>
          <a:xfrm>
            <a:off x="4443984" y="2743200"/>
            <a:ext cx="3328416" cy="3557016"/>
          </a:xfrm>
        </p:spPr>
        <p:txBody>
          <a:bodyPr/>
          <a:lstStyle/>
          <a:p>
            <a:r>
              <a:rPr lang="en-US">
                <a:solidFill>
                  <a:schemeClr val="accent6">
                    <a:lumMod val="75000"/>
                  </a:schemeClr>
                </a:solidFill>
              </a:rPr>
              <a:t>PRACTICAL &amp; HANDS ON</a:t>
            </a:r>
          </a:p>
        </p:txBody>
      </p:sp>
      <p:sp>
        <p:nvSpPr>
          <p:cNvPr id="2065" name="Text Placeholder 10">
            <a:extLst>
              <a:ext uri="{FF2B5EF4-FFF2-40B4-BE49-F238E27FC236}">
                <a16:creationId xmlns:a16="http://schemas.microsoft.com/office/drawing/2014/main" id="{597D81C0-57D2-7198-8622-B1204E7F6036}"/>
              </a:ext>
            </a:extLst>
          </p:cNvPr>
          <p:cNvSpPr>
            <a:spLocks noGrp="1"/>
          </p:cNvSpPr>
          <p:nvPr>
            <p:ph type="body" sz="quarter" idx="17"/>
          </p:nvPr>
        </p:nvSpPr>
        <p:spPr>
          <a:xfrm>
            <a:off x="8092440" y="2743200"/>
            <a:ext cx="3328416" cy="3557016"/>
          </a:xfrm>
        </p:spPr>
        <p:txBody>
          <a:bodyPr/>
          <a:lstStyle/>
          <a:p>
            <a:r>
              <a:rPr lang="en-US">
                <a:solidFill>
                  <a:schemeClr val="accent6">
                    <a:lumMod val="75000"/>
                  </a:schemeClr>
                </a:solidFill>
              </a:rPr>
              <a:t>Cheap</a:t>
            </a:r>
          </a:p>
        </p:txBody>
      </p:sp>
      <p:sp>
        <p:nvSpPr>
          <p:cNvPr id="2069" name="Text Placeholder 12">
            <a:extLst>
              <a:ext uri="{FF2B5EF4-FFF2-40B4-BE49-F238E27FC236}">
                <a16:creationId xmlns:a16="http://schemas.microsoft.com/office/drawing/2014/main" id="{60996D3C-E305-9BE0-AD41-6EE3F5340885}"/>
              </a:ext>
            </a:extLst>
          </p:cNvPr>
          <p:cNvSpPr>
            <a:spLocks noGrp="1"/>
          </p:cNvSpPr>
          <p:nvPr>
            <p:ph type="body" sz="quarter" idx="22"/>
          </p:nvPr>
        </p:nvSpPr>
        <p:spPr>
          <a:xfrm>
            <a:off x="4709160" y="3931920"/>
            <a:ext cx="2926882" cy="2206752"/>
          </a:xfrm>
        </p:spPr>
        <p:txBody>
          <a:bodyPr/>
          <a:lstStyle/>
          <a:p>
            <a:r>
              <a:rPr lang="en-US" sz="1600">
                <a:solidFill>
                  <a:schemeClr val="accent6">
                    <a:lumMod val="75000"/>
                  </a:schemeClr>
                </a:solidFill>
              </a:rPr>
              <a:t>It’s applied in a real environment and all 5 senses are used by the trainees for perception (see, hear, listen, talk, move). This makes it easier to remember and reproduce once it’s necessary again.</a:t>
            </a:r>
          </a:p>
          <a:p>
            <a:endParaRPr lang="en-US">
              <a:solidFill>
                <a:schemeClr val="accent6">
                  <a:lumMod val="75000"/>
                </a:schemeClr>
              </a:solidFill>
            </a:endParaRPr>
          </a:p>
        </p:txBody>
      </p:sp>
      <p:sp>
        <p:nvSpPr>
          <p:cNvPr id="6" name="Text Placeholder 12">
            <a:extLst>
              <a:ext uri="{FF2B5EF4-FFF2-40B4-BE49-F238E27FC236}">
                <a16:creationId xmlns:a16="http://schemas.microsoft.com/office/drawing/2014/main" id="{EEA3F307-6868-0584-8187-1FE90A19BB19}"/>
              </a:ext>
            </a:extLst>
          </p:cNvPr>
          <p:cNvSpPr txBox="1">
            <a:spLocks/>
          </p:cNvSpPr>
          <p:nvPr/>
        </p:nvSpPr>
        <p:spPr>
          <a:xfrm>
            <a:off x="8293207" y="3909461"/>
            <a:ext cx="2926882" cy="2206752"/>
          </a:xfrm>
          <a:prstGeom prst="rect">
            <a:avLst/>
          </a:prstGeom>
          <a:noFill/>
        </p:spPr>
        <p:txBody>
          <a:bodyPr vert="horz" lIns="91440" tIns="45720" rIns="91440" bIns="45720" rtlCol="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6">
                    <a:lumMod val="75000"/>
                  </a:schemeClr>
                </a:solidFill>
              </a:rPr>
              <a:t>Being held in already available environment.</a:t>
            </a:r>
          </a:p>
          <a:p>
            <a:r>
              <a:rPr lang="en-US" sz="1600">
                <a:solidFill>
                  <a:schemeClr val="accent6">
                    <a:lumMod val="75000"/>
                  </a:schemeClr>
                </a:solidFill>
              </a:rPr>
              <a:t>Printing costs</a:t>
            </a:r>
          </a:p>
          <a:p>
            <a:r>
              <a:rPr lang="en-US" sz="1600">
                <a:solidFill>
                  <a:schemeClr val="accent6">
                    <a:lumMod val="75000"/>
                  </a:schemeClr>
                </a:solidFill>
              </a:rPr>
              <a:t>Trainer costs</a:t>
            </a:r>
          </a:p>
          <a:p>
            <a:r>
              <a:rPr lang="en-US" sz="1600">
                <a:solidFill>
                  <a:schemeClr val="accent6">
                    <a:lumMod val="75000"/>
                  </a:schemeClr>
                </a:solidFill>
              </a:rPr>
              <a:t>Low costs for the company means it can be held more often. Therefore,  it can be more effective.</a:t>
            </a:r>
          </a:p>
          <a:p>
            <a:endParaRPr lang="en-US">
              <a:solidFill>
                <a:schemeClr val="accent6">
                  <a:lumMod val="75000"/>
                </a:schemeClr>
              </a:solidFill>
            </a:endParaRPr>
          </a:p>
        </p:txBody>
      </p:sp>
      <p:sp>
        <p:nvSpPr>
          <p:cNvPr id="7" name="Text Placeholder 12">
            <a:extLst>
              <a:ext uri="{FF2B5EF4-FFF2-40B4-BE49-F238E27FC236}">
                <a16:creationId xmlns:a16="http://schemas.microsoft.com/office/drawing/2014/main" id="{ED063F35-6A9E-473A-7683-98E936CBD91C}"/>
              </a:ext>
            </a:extLst>
          </p:cNvPr>
          <p:cNvSpPr txBox="1">
            <a:spLocks/>
          </p:cNvSpPr>
          <p:nvPr/>
        </p:nvSpPr>
        <p:spPr>
          <a:xfrm>
            <a:off x="971911" y="3909461"/>
            <a:ext cx="2926882" cy="2206752"/>
          </a:xfrm>
          <a:prstGeom prst="rect">
            <a:avLst/>
          </a:prstGeom>
          <a:noFill/>
        </p:spPr>
        <p:txBody>
          <a:bodyPr vert="horz" lIns="91440" tIns="45720" rIns="91440" bIns="45720" rtlCol="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6">
                    <a:lumMod val="75000"/>
                  </a:schemeClr>
                </a:solidFill>
              </a:rPr>
              <a:t>Practising with colleagues and the trainer.</a:t>
            </a:r>
          </a:p>
          <a:p>
            <a:r>
              <a:rPr lang="en-US" sz="1600">
                <a:solidFill>
                  <a:schemeClr val="accent6">
                    <a:lumMod val="75000"/>
                  </a:schemeClr>
                </a:solidFill>
              </a:rPr>
              <a:t>Closer to reality</a:t>
            </a:r>
          </a:p>
          <a:p>
            <a:endParaRPr lang="en-US">
              <a:solidFill>
                <a:schemeClr val="accent6">
                  <a:lumMod val="75000"/>
                </a:schemeClr>
              </a:solidFill>
            </a:endParaRPr>
          </a:p>
        </p:txBody>
      </p:sp>
      <p:pic>
        <p:nvPicPr>
          <p:cNvPr id="16" name="Picture Placeholder 15" descr="Icon&#10;&#10;Description automatically generated">
            <a:extLst>
              <a:ext uri="{FF2B5EF4-FFF2-40B4-BE49-F238E27FC236}">
                <a16:creationId xmlns:a16="http://schemas.microsoft.com/office/drawing/2014/main" id="{4442D7DE-6454-B191-8331-88EF3C1CE716}"/>
              </a:ext>
            </a:extLst>
          </p:cNvPr>
          <p:cNvPicPr>
            <a:picLocks noGrp="1" noChangeAspect="1"/>
          </p:cNvPicPr>
          <p:nvPr>
            <p:ph type="pic" sz="quarter" idx="24"/>
          </p:nvPr>
        </p:nvPicPr>
        <p:blipFill>
          <a:blip r:embed="rId4"/>
          <a:srcRect t="85" b="85"/>
          <a:stretch>
            <a:fillRect/>
          </a:stretch>
        </p:blipFill>
        <p:spPr/>
      </p:pic>
      <p:pic>
        <p:nvPicPr>
          <p:cNvPr id="14" name="Picture Placeholder 13" descr="A picture containing text, clipart&#10;&#10;Description automatically generated">
            <a:extLst>
              <a:ext uri="{FF2B5EF4-FFF2-40B4-BE49-F238E27FC236}">
                <a16:creationId xmlns:a16="http://schemas.microsoft.com/office/drawing/2014/main" id="{40BC08ED-6B83-D78C-63D1-AD3D76CF8F7A}"/>
              </a:ext>
            </a:extLst>
          </p:cNvPr>
          <p:cNvPicPr>
            <a:picLocks noGrp="1" noChangeAspect="1"/>
          </p:cNvPicPr>
          <p:nvPr>
            <p:ph type="pic" sz="quarter" idx="25"/>
          </p:nvPr>
        </p:nvPicPr>
        <p:blipFill>
          <a:blip r:embed="rId5"/>
          <a:srcRect t="424" b="424"/>
          <a:stretch>
            <a:fillRect/>
          </a:stretch>
        </p:blipFill>
        <p:spPr>
          <a:xfrm>
            <a:off x="5600700" y="2162556"/>
            <a:ext cx="932688" cy="932688"/>
          </a:xfrm>
        </p:spPr>
      </p:pic>
    </p:spTree>
    <p:extLst>
      <p:ext uri="{BB962C8B-B14F-4D97-AF65-F5344CB8AC3E}">
        <p14:creationId xmlns:p14="http://schemas.microsoft.com/office/powerpoint/2010/main" val="418372882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{C71E7F87-A96B-43F2-8AD8-8C62D0668A3C}tf78438558_win32</Template>
  <TotalTime>139</TotalTime>
  <Words>1600</Words>
  <Application>Microsoft Office PowerPoint</Application>
  <PresentationFormat>Widescreen</PresentationFormat>
  <Paragraphs>176</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Sabon Next LT</vt:lpstr>
      <vt:lpstr>Segoe UI</vt:lpstr>
      <vt:lpstr>Segoe UI Emoji</vt:lpstr>
      <vt:lpstr>Times New Roman</vt:lpstr>
      <vt:lpstr>Verdana</vt:lpstr>
      <vt:lpstr>Wingdings</vt:lpstr>
      <vt:lpstr>WordVisiCarriageReturn_MSFontService</vt:lpstr>
      <vt:lpstr>Office Theme</vt:lpstr>
      <vt:lpstr>PowerPoint Presentation</vt:lpstr>
      <vt:lpstr>customer orientedness training </vt:lpstr>
      <vt:lpstr>AGENDA</vt:lpstr>
      <vt:lpstr>Problems at spirit airlines </vt:lpstr>
      <vt:lpstr>what is customer orientedness?</vt:lpstr>
      <vt:lpstr>How can you provide good customer service?</vt:lpstr>
      <vt:lpstr>role play</vt:lpstr>
      <vt:lpstr>Goals</vt:lpstr>
      <vt:lpstr>Why Role play?</vt:lpstr>
      <vt:lpstr>how to boost  transfer</vt:lpstr>
      <vt:lpstr>evaluation of effectiveness</vt:lpstr>
      <vt:lpstr>evaluation of effectiveness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Sophie Winter</dc:creator>
  <cp:lastModifiedBy>Antonia Vasileva</cp:lastModifiedBy>
  <cp:revision>2</cp:revision>
  <dcterms:created xsi:type="dcterms:W3CDTF">2023-03-22T09:21:19Z</dcterms:created>
  <dcterms:modified xsi:type="dcterms:W3CDTF">2023-03-28T20:15:20Z</dcterms:modified>
</cp:coreProperties>
</file>